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60" r:id="rId2"/>
  </p:sldMasterIdLst>
  <p:notesMasterIdLst>
    <p:notesMasterId r:id="rId63"/>
  </p:notesMasterIdLst>
  <p:sldIdLst>
    <p:sldId id="256" r:id="rId3"/>
    <p:sldId id="257" r:id="rId4"/>
    <p:sldId id="343" r:id="rId5"/>
    <p:sldId id="346" r:id="rId6"/>
    <p:sldId id="344" r:id="rId7"/>
    <p:sldId id="347" r:id="rId8"/>
    <p:sldId id="348" r:id="rId9"/>
    <p:sldId id="349" r:id="rId10"/>
    <p:sldId id="350" r:id="rId11"/>
    <p:sldId id="351" r:id="rId12"/>
    <p:sldId id="352" r:id="rId13"/>
    <p:sldId id="353" r:id="rId14"/>
    <p:sldId id="354" r:id="rId15"/>
    <p:sldId id="355" r:id="rId16"/>
    <p:sldId id="356" r:id="rId17"/>
    <p:sldId id="357" r:id="rId18"/>
    <p:sldId id="358" r:id="rId19"/>
    <p:sldId id="359" r:id="rId20"/>
    <p:sldId id="360" r:id="rId21"/>
    <p:sldId id="345" r:id="rId22"/>
    <p:sldId id="258" r:id="rId23"/>
    <p:sldId id="259" r:id="rId24"/>
    <p:sldId id="260" r:id="rId25"/>
    <p:sldId id="261" r:id="rId26"/>
    <p:sldId id="262" r:id="rId27"/>
    <p:sldId id="263" r:id="rId28"/>
    <p:sldId id="264" r:id="rId29"/>
    <p:sldId id="265" r:id="rId30"/>
    <p:sldId id="266" r:id="rId31"/>
    <p:sldId id="267" r:id="rId32"/>
    <p:sldId id="268" r:id="rId33"/>
    <p:sldId id="269" r:id="rId34"/>
    <p:sldId id="270" r:id="rId35"/>
    <p:sldId id="271" r:id="rId36"/>
    <p:sldId id="272" r:id="rId37"/>
    <p:sldId id="273" r:id="rId38"/>
    <p:sldId id="274" r:id="rId39"/>
    <p:sldId id="275" r:id="rId40"/>
    <p:sldId id="276" r:id="rId41"/>
    <p:sldId id="277" r:id="rId42"/>
    <p:sldId id="278" r:id="rId43"/>
    <p:sldId id="279" r:id="rId44"/>
    <p:sldId id="280" r:id="rId45"/>
    <p:sldId id="281" r:id="rId46"/>
    <p:sldId id="282" r:id="rId47"/>
    <p:sldId id="283" r:id="rId48"/>
    <p:sldId id="284" r:id="rId49"/>
    <p:sldId id="285" r:id="rId50"/>
    <p:sldId id="286" r:id="rId51"/>
    <p:sldId id="287" r:id="rId52"/>
    <p:sldId id="288" r:id="rId53"/>
    <p:sldId id="289" r:id="rId54"/>
    <p:sldId id="290" r:id="rId55"/>
    <p:sldId id="291" r:id="rId56"/>
    <p:sldId id="292" r:id="rId57"/>
    <p:sldId id="293" r:id="rId58"/>
    <p:sldId id="294" r:id="rId59"/>
    <p:sldId id="295" r:id="rId60"/>
    <p:sldId id="296" r:id="rId61"/>
    <p:sldId id="297" r:id="rId62"/>
  </p:sldIdLst>
  <p:sldSz cx="9144000" cy="6858000" type="screen4x3"/>
  <p:notesSz cx="7019925" cy="9305925"/>
  <p:embeddedFontLst>
    <p:embeddedFont>
      <p:font typeface="Calibri" panose="020F0502020204030204" pitchFamily="34" charset="0"/>
      <p:regular r:id="rId64"/>
      <p:bold r:id="rId65"/>
      <p:italic r:id="rId66"/>
      <p:boldItalic r:id="rId67"/>
    </p:embeddedFont>
    <p:embeddedFont>
      <p:font typeface="Garamond" panose="02020404030301010803" pitchFamily="18" charset="0"/>
      <p:regular r:id="rId68"/>
      <p:bold r:id="rId69"/>
      <p:italic r:id="rId70"/>
      <p:boldItalic r:id="rId71"/>
    </p:embeddedFont>
    <p:embeddedFont>
      <p:font typeface="Montserrat Medium" panose="020F0502020204030204" pitchFamily="34" charset="0"/>
      <p:regular r:id="rId72"/>
      <p:bold r:id="rId73"/>
      <p:italic r:id="rId74"/>
      <p:boldItalic r:id="rId7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76" roundtripDataSignature="AMtx7mhh6A0mJZKROfhJqswHQSVW2QaRrA=="/>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63EB3F5-1532-459D-8083-D008486796D5}">
  <a:tblStyle styleId="{763EB3F5-1532-459D-8083-D008486796D5}"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40"/>
  </p:normalViewPr>
  <p:slideViewPr>
    <p:cSldViewPr snapToGrid="0">
      <p:cViewPr varScale="1">
        <p:scale>
          <a:sx n="111" d="100"/>
          <a:sy n="111" d="100"/>
        </p:scale>
        <p:origin x="1680" y="208"/>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notesMaster" Target="notesMasters/notesMaster1.xml"/><Relationship Id="rId68" Type="http://schemas.openxmlformats.org/officeDocument/2006/relationships/font" Target="fonts/font5.fntdata"/><Relationship Id="rId16" Type="http://schemas.openxmlformats.org/officeDocument/2006/relationships/slide" Target="slides/slide1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font" Target="fonts/font3.fntdata"/><Relationship Id="rId74" Type="http://schemas.openxmlformats.org/officeDocument/2006/relationships/font" Target="fonts/font11.fntdata"/><Relationship Id="rId79" Type="http://schemas.openxmlformats.org/officeDocument/2006/relationships/theme" Target="theme/theme1.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font" Target="fonts/font1.fntdata"/><Relationship Id="rId69" Type="http://schemas.openxmlformats.org/officeDocument/2006/relationships/font" Target="fonts/font6.fntdata"/><Relationship Id="rId77"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font" Target="fonts/font9.fntdata"/><Relationship Id="rId80" Type="http://schemas.openxmlformats.org/officeDocument/2006/relationships/tableStyles" Target="tableStyle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font" Target="fonts/font4.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font" Target="fonts/font7.fntdata"/><Relationship Id="rId75"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font" Target="fonts/font2.fntdata"/><Relationship Id="rId73" Type="http://schemas.openxmlformats.org/officeDocument/2006/relationships/font" Target="fonts/font10.fntdata"/><Relationship Id="rId78"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customschemas.google.com/relationships/presentationmetadata" Target="metadata"/><Relationship Id="rId7" Type="http://schemas.openxmlformats.org/officeDocument/2006/relationships/slide" Target="slides/slide5.xml"/><Relationship Id="rId71" Type="http://schemas.openxmlformats.org/officeDocument/2006/relationships/font" Target="fonts/font8.fntdata"/><Relationship Id="rId2" Type="http://schemas.openxmlformats.org/officeDocument/2006/relationships/slideMaster" Target="slideMasters/slideMaster2.xml"/><Relationship Id="rId29" Type="http://schemas.openxmlformats.org/officeDocument/2006/relationships/slide" Target="slides/slide2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3041968" cy="465296"/>
          </a:xfrm>
          <a:prstGeom prst="rect">
            <a:avLst/>
          </a:prstGeom>
          <a:noFill/>
          <a:ln>
            <a:noFill/>
          </a:ln>
        </p:spPr>
        <p:txBody>
          <a:bodyPr spcFirstLastPara="1" wrap="square" lIns="93275" tIns="46625" rIns="93275" bIns="46625"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976333" y="0"/>
            <a:ext cx="3041968" cy="465296"/>
          </a:xfrm>
          <a:prstGeom prst="rect">
            <a:avLst/>
          </a:prstGeom>
          <a:noFill/>
          <a:ln>
            <a:noFill/>
          </a:ln>
        </p:spPr>
        <p:txBody>
          <a:bodyPr spcFirstLastPara="1" wrap="square" lIns="93275" tIns="46625" rIns="93275" bIns="46625"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1184275" y="698500"/>
            <a:ext cx="4651375" cy="34893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701993" y="4420315"/>
            <a:ext cx="5615940" cy="4187666"/>
          </a:xfrm>
          <a:prstGeom prst="rect">
            <a:avLst/>
          </a:prstGeom>
          <a:noFill/>
          <a:ln>
            <a:noFill/>
          </a:ln>
        </p:spPr>
        <p:txBody>
          <a:bodyPr spcFirstLastPara="1" wrap="square" lIns="93275" tIns="46625" rIns="93275" bIns="46625" anchor="t" anchorCtr="0">
            <a:norm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839014"/>
            <a:ext cx="3041968" cy="465296"/>
          </a:xfrm>
          <a:prstGeom prst="rect">
            <a:avLst/>
          </a:prstGeom>
          <a:noFill/>
          <a:ln>
            <a:noFill/>
          </a:ln>
        </p:spPr>
        <p:txBody>
          <a:bodyPr spcFirstLastPara="1" wrap="square" lIns="93275" tIns="46625" rIns="93275" bIns="46625"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976333" y="8839014"/>
            <a:ext cx="3041968" cy="465296"/>
          </a:xfrm>
          <a:prstGeom prst="rect">
            <a:avLst/>
          </a:prstGeom>
          <a:noFill/>
          <a:ln>
            <a:noFill/>
          </a:ln>
        </p:spPr>
        <p:txBody>
          <a:bodyPr spcFirstLastPara="1" wrap="square" lIns="93275" tIns="46625" rIns="93275" bIns="46625"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p1:notes"/>
          <p:cNvSpPr>
            <a:spLocks noGrp="1" noRot="1" noChangeAspect="1"/>
          </p:cNvSpPr>
          <p:nvPr>
            <p:ph type="sldImg" idx="2"/>
          </p:nvPr>
        </p:nvSpPr>
        <p:spPr>
          <a:xfrm>
            <a:off x="1184275" y="698500"/>
            <a:ext cx="4651375" cy="34893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7" name="Google Shape;97;p1:notes"/>
          <p:cNvSpPr txBox="1">
            <a:spLocks noGrp="1"/>
          </p:cNvSpPr>
          <p:nvPr>
            <p:ph type="body" idx="1"/>
          </p:nvPr>
        </p:nvSpPr>
        <p:spPr>
          <a:xfrm>
            <a:off x="701993" y="4420315"/>
            <a:ext cx="5615940" cy="4187666"/>
          </a:xfrm>
          <a:prstGeom prst="rect">
            <a:avLst/>
          </a:prstGeom>
          <a:noFill/>
          <a:ln>
            <a:noFill/>
          </a:ln>
        </p:spPr>
        <p:txBody>
          <a:bodyPr spcFirstLastPara="1" wrap="square" lIns="93275" tIns="46625" rIns="93275" bIns="46625" anchor="t" anchorCtr="0">
            <a:normAutofit/>
          </a:bodyPr>
          <a:lstStyle/>
          <a:p>
            <a:pPr marL="0" marR="0" lvl="0" indent="0" algn="l" rtl="0">
              <a:lnSpc>
                <a:spcPct val="100000"/>
              </a:lnSpc>
              <a:spcBef>
                <a:spcPts val="0"/>
              </a:spcBef>
              <a:spcAft>
                <a:spcPts val="0"/>
              </a:spcAft>
              <a:buClr>
                <a:schemeClr val="dk1"/>
              </a:buClr>
              <a:buSzPts val="800"/>
              <a:buFont typeface="Arial"/>
              <a:buNone/>
            </a:pPr>
            <a:r>
              <a:rPr lang="en-US" sz="800">
                <a:latin typeface="Arial"/>
                <a:ea typeface="Arial"/>
                <a:cs typeface="Arial"/>
                <a:sym typeface="Arial"/>
              </a:rPr>
              <a:t>Thanks advisory committee, other faculty, guests, and students.</a:t>
            </a:r>
            <a:endParaRPr/>
          </a:p>
          <a:p>
            <a:pPr marL="0" lvl="0" indent="0" algn="l" rtl="0">
              <a:lnSpc>
                <a:spcPct val="100000"/>
              </a:lnSpc>
              <a:spcBef>
                <a:spcPts val="0"/>
              </a:spcBef>
              <a:spcAft>
                <a:spcPts val="0"/>
              </a:spcAft>
              <a:buSzPts val="1400"/>
              <a:buNone/>
            </a:pPr>
            <a:endParaRPr sz="800"/>
          </a:p>
        </p:txBody>
      </p:sp>
      <p:sp>
        <p:nvSpPr>
          <p:cNvPr id="98" name="Google Shape;98;p1:notes"/>
          <p:cNvSpPr txBox="1">
            <a:spLocks noGrp="1"/>
          </p:cNvSpPr>
          <p:nvPr>
            <p:ph type="sldNum" idx="12"/>
          </p:nvPr>
        </p:nvSpPr>
        <p:spPr>
          <a:xfrm>
            <a:off x="3976333" y="8839014"/>
            <a:ext cx="3041968" cy="465296"/>
          </a:xfrm>
          <a:prstGeom prst="rect">
            <a:avLst/>
          </a:prstGeom>
          <a:noFill/>
          <a:ln>
            <a:noFill/>
          </a:ln>
        </p:spPr>
        <p:txBody>
          <a:bodyPr spcFirstLastPara="1" wrap="square" lIns="93275" tIns="46625" rIns="93275" bIns="46625" anchor="b" anchorCtr="0">
            <a:noAutofit/>
          </a:bodyPr>
          <a:lstStyle/>
          <a:p>
            <a:pPr marL="0" lvl="0" indent="0" algn="r" rtl="0">
              <a:lnSpc>
                <a:spcPct val="100000"/>
              </a:lnSpc>
              <a:spcBef>
                <a:spcPts val="0"/>
              </a:spcBef>
              <a:spcAft>
                <a:spcPts val="0"/>
              </a:spcAft>
              <a:buSzPts val="1400"/>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First, let me introduce the background of this project.</a:t>
            </a:r>
            <a:endParaRPr lang="en-US" sz="800" b="0" dirty="0">
              <a:effectLst/>
            </a:endParaRPr>
          </a:p>
          <a:p>
            <a:pPr rtl="0"/>
            <a:r>
              <a:rPr lang="en-US" sz="1200" b="0" i="0" u="none" strike="noStrike" kern="1200" dirty="0">
                <a:solidFill>
                  <a:schemeClr val="tx1"/>
                </a:solidFill>
                <a:effectLst/>
                <a:latin typeface="+mn-lt"/>
                <a:ea typeface="+mn-ea"/>
                <a:cs typeface="+mn-cs"/>
              </a:rPr>
              <a:t>There are several different pavement distresses, such as various cracks, patching, sealing, that occur over the course of a pavement’s service life and can negatively impact the performance and longevity of the structure lifespan. These distresses can occur as a result of loading, environmental conditions, chemicals, and materials used. </a:t>
            </a:r>
            <a:endParaRPr lang="en-US" sz="800" b="0" dirty="0">
              <a:effectLst/>
            </a:endParaRPr>
          </a:p>
          <a:p>
            <a:pPr rtl="0"/>
            <a:br>
              <a:rPr lang="en-US" sz="800" b="0" dirty="0">
                <a:effectLst/>
              </a:rPr>
            </a:br>
            <a:r>
              <a:rPr lang="en-US" sz="1200" b="0" i="0" u="none" strike="noStrike" kern="1200" dirty="0">
                <a:solidFill>
                  <a:schemeClr val="tx1"/>
                </a:solidFill>
                <a:effectLst/>
                <a:latin typeface="+mn-lt"/>
                <a:ea typeface="+mn-ea"/>
                <a:cs typeface="+mn-cs"/>
              </a:rPr>
              <a:t>The traditional method to determine the number, type, and distribution of defects is often achieved by engineers identifying and counting them manually. However, this method is time consuming, labor intensive and also sometimes dangerous, as it affects the traffic.</a:t>
            </a:r>
            <a:endParaRPr lang="en-US" sz="800" b="0" dirty="0">
              <a:effectLst/>
            </a:endParaRPr>
          </a:p>
          <a:p>
            <a:pPr rtl="0"/>
            <a:br>
              <a:rPr lang="en-US" sz="800" b="0" dirty="0">
                <a:effectLst/>
              </a:rPr>
            </a:br>
            <a:r>
              <a:rPr lang="en-US" sz="1200" b="0" i="0" u="none" strike="noStrike" kern="1200" dirty="0">
                <a:solidFill>
                  <a:schemeClr val="tx1"/>
                </a:solidFill>
                <a:effectLst/>
                <a:latin typeface="+mn-lt"/>
                <a:ea typeface="+mn-ea"/>
                <a:cs typeface="+mn-cs"/>
              </a:rPr>
              <a:t>A promising new field of interdisciplinary work with computer science being applied to the civil engineering industry, is intelligent pavement defect inspection and identification. If this method is implemented correctly, it could be utilized to identify pavement defects, the severity of the distress, and implement repairs; all through nondestructive methods. </a:t>
            </a:r>
            <a:endParaRPr lang="en-US" sz="800" dirty="0">
              <a:latin typeface="Arial" panose="020B0604020202020204" pitchFamily="34" charset="0"/>
              <a:cs typeface="Arial" panose="020B0604020202020204" pitchFamily="34" charset="0"/>
            </a:endParaRPr>
          </a:p>
          <a:p>
            <a:pPr marL="0" indent="0">
              <a:lnSpc>
                <a:spcPct val="200000"/>
              </a:lnSpc>
              <a:buFont typeface="Wingdings" panose="05000000000000000000" pitchFamily="2" charset="2"/>
              <a:buNone/>
            </a:pPr>
            <a:endParaRPr lang="en-US" sz="800" dirty="0">
              <a:latin typeface="Arial" panose="020B0604020202020204" pitchFamily="34" charset="0"/>
              <a:cs typeface="Arial" panose="020B0604020202020204" pitchFamily="34" charset="0"/>
            </a:endParaRPr>
          </a:p>
          <a:p>
            <a:pPr marL="0" indent="0">
              <a:lnSpc>
                <a:spcPct val="200000"/>
              </a:lnSpc>
              <a:buFont typeface="Wingdings" panose="05000000000000000000" pitchFamily="2" charset="2"/>
              <a:buNone/>
            </a:pPr>
            <a:endParaRPr lang="en-US" sz="8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FA26487E-518C-43F7-A8EE-728BE395642E}" type="slidenum">
              <a:rPr lang="en-US" smtClean="0"/>
              <a:pPr/>
              <a:t>10</a:t>
            </a:fld>
            <a:endParaRPr lang="en-US"/>
          </a:p>
        </p:txBody>
      </p:sp>
    </p:spTree>
    <p:extLst>
      <p:ext uri="{BB962C8B-B14F-4D97-AF65-F5344CB8AC3E}">
        <p14:creationId xmlns:p14="http://schemas.microsoft.com/office/powerpoint/2010/main" val="11375823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First, let me introduce the background of this project.</a:t>
            </a:r>
            <a:endParaRPr lang="en-US" sz="800" b="0" dirty="0">
              <a:effectLst/>
            </a:endParaRPr>
          </a:p>
          <a:p>
            <a:pPr rtl="0"/>
            <a:r>
              <a:rPr lang="en-US" sz="1200" b="0" i="0" u="none" strike="noStrike" kern="1200" dirty="0">
                <a:solidFill>
                  <a:schemeClr val="tx1"/>
                </a:solidFill>
                <a:effectLst/>
                <a:latin typeface="+mn-lt"/>
                <a:ea typeface="+mn-ea"/>
                <a:cs typeface="+mn-cs"/>
              </a:rPr>
              <a:t>There are several different pavement distresses, such as various cracks, patching, sealing, that occur over the course of a pavement’s service life and can negatively impact the performance and longevity of the structure lifespan. These distresses can occur as a result of loading, environmental conditions, chemicals, and materials used. </a:t>
            </a:r>
            <a:endParaRPr lang="en-US" sz="800" b="0" dirty="0">
              <a:effectLst/>
            </a:endParaRPr>
          </a:p>
          <a:p>
            <a:pPr rtl="0"/>
            <a:br>
              <a:rPr lang="en-US" sz="800" b="0" dirty="0">
                <a:effectLst/>
              </a:rPr>
            </a:br>
            <a:r>
              <a:rPr lang="en-US" sz="1200" b="0" i="0" u="none" strike="noStrike" kern="1200" dirty="0">
                <a:solidFill>
                  <a:schemeClr val="tx1"/>
                </a:solidFill>
                <a:effectLst/>
                <a:latin typeface="+mn-lt"/>
                <a:ea typeface="+mn-ea"/>
                <a:cs typeface="+mn-cs"/>
              </a:rPr>
              <a:t>The traditional method to determine the number, type, and distribution of defects is often achieved by engineers identifying and counting them manually. However, this method is time consuming, labor intensive and also sometimes dangerous, as it affects the traffic.</a:t>
            </a:r>
            <a:endParaRPr lang="en-US" sz="800" b="0" dirty="0">
              <a:effectLst/>
            </a:endParaRPr>
          </a:p>
          <a:p>
            <a:pPr rtl="0"/>
            <a:br>
              <a:rPr lang="en-US" sz="800" b="0" dirty="0">
                <a:effectLst/>
              </a:rPr>
            </a:br>
            <a:r>
              <a:rPr lang="en-US" sz="1200" b="0" i="0" u="none" strike="noStrike" kern="1200" dirty="0">
                <a:solidFill>
                  <a:schemeClr val="tx1"/>
                </a:solidFill>
                <a:effectLst/>
                <a:latin typeface="+mn-lt"/>
                <a:ea typeface="+mn-ea"/>
                <a:cs typeface="+mn-cs"/>
              </a:rPr>
              <a:t>A promising new field of interdisciplinary work with computer science being applied to the civil engineering industry, is intelligent pavement defect inspection and identification. If this method is implemented correctly, it could be utilized to identify pavement defects, the severity of the distress, and implement repairs; all through nondestructive methods. </a:t>
            </a:r>
            <a:endParaRPr lang="en-US" sz="800" dirty="0">
              <a:latin typeface="Arial" panose="020B0604020202020204" pitchFamily="34" charset="0"/>
              <a:cs typeface="Arial" panose="020B0604020202020204" pitchFamily="34" charset="0"/>
            </a:endParaRPr>
          </a:p>
          <a:p>
            <a:pPr marL="0" indent="0">
              <a:lnSpc>
                <a:spcPct val="200000"/>
              </a:lnSpc>
              <a:buFont typeface="Wingdings" panose="05000000000000000000" pitchFamily="2" charset="2"/>
              <a:buNone/>
            </a:pPr>
            <a:endParaRPr lang="en-US" sz="800" dirty="0">
              <a:latin typeface="Arial" panose="020B0604020202020204" pitchFamily="34" charset="0"/>
              <a:cs typeface="Arial" panose="020B0604020202020204" pitchFamily="34" charset="0"/>
            </a:endParaRPr>
          </a:p>
          <a:p>
            <a:pPr marL="0" indent="0">
              <a:lnSpc>
                <a:spcPct val="200000"/>
              </a:lnSpc>
              <a:buFont typeface="Wingdings" panose="05000000000000000000" pitchFamily="2" charset="2"/>
              <a:buNone/>
            </a:pPr>
            <a:endParaRPr lang="en-US" sz="8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FA26487E-518C-43F7-A8EE-728BE395642E}" type="slidenum">
              <a:rPr lang="en-US" smtClean="0"/>
              <a:pPr/>
              <a:t>11</a:t>
            </a:fld>
            <a:endParaRPr lang="en-US"/>
          </a:p>
        </p:txBody>
      </p:sp>
    </p:spTree>
    <p:extLst>
      <p:ext uri="{BB962C8B-B14F-4D97-AF65-F5344CB8AC3E}">
        <p14:creationId xmlns:p14="http://schemas.microsoft.com/office/powerpoint/2010/main" val="42048767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First, let me introduce the background of this project.</a:t>
            </a:r>
            <a:endParaRPr lang="en-US" sz="800" b="0" dirty="0">
              <a:effectLst/>
            </a:endParaRPr>
          </a:p>
          <a:p>
            <a:pPr rtl="0"/>
            <a:r>
              <a:rPr lang="en-US" sz="1200" b="0" i="0" u="none" strike="noStrike" kern="1200" dirty="0">
                <a:solidFill>
                  <a:schemeClr val="tx1"/>
                </a:solidFill>
                <a:effectLst/>
                <a:latin typeface="+mn-lt"/>
                <a:ea typeface="+mn-ea"/>
                <a:cs typeface="+mn-cs"/>
              </a:rPr>
              <a:t>There are several different pavement distresses, such as various cracks, patching, sealing, that occur over the course of a pavement’s service life and can negatively impact the performance and longevity of the structure lifespan. These distresses can occur as a result of loading, environmental conditions, chemicals, and materials used. </a:t>
            </a:r>
            <a:endParaRPr lang="en-US" sz="800" b="0" dirty="0">
              <a:effectLst/>
            </a:endParaRPr>
          </a:p>
          <a:p>
            <a:pPr rtl="0"/>
            <a:br>
              <a:rPr lang="en-US" sz="800" b="0" dirty="0">
                <a:effectLst/>
              </a:rPr>
            </a:br>
            <a:r>
              <a:rPr lang="en-US" sz="1200" b="0" i="0" u="none" strike="noStrike" kern="1200" dirty="0">
                <a:solidFill>
                  <a:schemeClr val="tx1"/>
                </a:solidFill>
                <a:effectLst/>
                <a:latin typeface="+mn-lt"/>
                <a:ea typeface="+mn-ea"/>
                <a:cs typeface="+mn-cs"/>
              </a:rPr>
              <a:t>The traditional method to determine the number, type, and distribution of defects is often achieved by engineers identifying and counting them manually. However, this method is time consuming, labor intensive and also sometimes dangerous, as it affects the traffic.</a:t>
            </a:r>
            <a:endParaRPr lang="en-US" sz="800" b="0" dirty="0">
              <a:effectLst/>
            </a:endParaRPr>
          </a:p>
          <a:p>
            <a:pPr rtl="0"/>
            <a:br>
              <a:rPr lang="en-US" sz="800" b="0" dirty="0">
                <a:effectLst/>
              </a:rPr>
            </a:br>
            <a:r>
              <a:rPr lang="en-US" sz="1200" b="0" i="0" u="none" strike="noStrike" kern="1200" dirty="0">
                <a:solidFill>
                  <a:schemeClr val="tx1"/>
                </a:solidFill>
                <a:effectLst/>
                <a:latin typeface="+mn-lt"/>
                <a:ea typeface="+mn-ea"/>
                <a:cs typeface="+mn-cs"/>
              </a:rPr>
              <a:t>A promising new field of interdisciplinary work with computer science being applied to the civil engineering industry, is intelligent pavement defect inspection and identification. If this method is implemented correctly, it could be utilized to identify pavement defects, the severity of the distress, and implement repairs; all through nondestructive methods. </a:t>
            </a:r>
            <a:endParaRPr lang="en-US" sz="800" dirty="0">
              <a:latin typeface="Arial" panose="020B0604020202020204" pitchFamily="34" charset="0"/>
              <a:cs typeface="Arial" panose="020B0604020202020204" pitchFamily="34" charset="0"/>
            </a:endParaRPr>
          </a:p>
          <a:p>
            <a:pPr marL="0" indent="0">
              <a:lnSpc>
                <a:spcPct val="200000"/>
              </a:lnSpc>
              <a:buFont typeface="Wingdings" panose="05000000000000000000" pitchFamily="2" charset="2"/>
              <a:buNone/>
            </a:pPr>
            <a:endParaRPr lang="en-US" sz="800" dirty="0">
              <a:latin typeface="Arial" panose="020B0604020202020204" pitchFamily="34" charset="0"/>
              <a:cs typeface="Arial" panose="020B0604020202020204" pitchFamily="34" charset="0"/>
            </a:endParaRPr>
          </a:p>
          <a:p>
            <a:pPr marL="0" indent="0">
              <a:lnSpc>
                <a:spcPct val="200000"/>
              </a:lnSpc>
              <a:buFont typeface="Wingdings" panose="05000000000000000000" pitchFamily="2" charset="2"/>
              <a:buNone/>
            </a:pPr>
            <a:endParaRPr lang="en-US" sz="8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FA26487E-518C-43F7-A8EE-728BE395642E}" type="slidenum">
              <a:rPr lang="en-US" smtClean="0"/>
              <a:pPr/>
              <a:t>12</a:t>
            </a:fld>
            <a:endParaRPr lang="en-US"/>
          </a:p>
        </p:txBody>
      </p:sp>
    </p:spTree>
    <p:extLst>
      <p:ext uri="{BB962C8B-B14F-4D97-AF65-F5344CB8AC3E}">
        <p14:creationId xmlns:p14="http://schemas.microsoft.com/office/powerpoint/2010/main" val="33053472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First, let me introduce the background of this project.</a:t>
            </a:r>
            <a:endParaRPr lang="en-US" sz="800" b="0" dirty="0">
              <a:effectLst/>
            </a:endParaRPr>
          </a:p>
          <a:p>
            <a:pPr rtl="0"/>
            <a:r>
              <a:rPr lang="en-US" sz="1200" b="0" i="0" u="none" strike="noStrike" kern="1200" dirty="0">
                <a:solidFill>
                  <a:schemeClr val="tx1"/>
                </a:solidFill>
                <a:effectLst/>
                <a:latin typeface="+mn-lt"/>
                <a:ea typeface="+mn-ea"/>
                <a:cs typeface="+mn-cs"/>
              </a:rPr>
              <a:t>There are several different pavement distresses, such as various cracks, patching, sealing, that occur over the course of a pavement’s service life and can negatively impact the performance and longevity of the structure lifespan. These distresses can occur as a result of loading, environmental conditions, chemicals, and materials used. </a:t>
            </a:r>
            <a:endParaRPr lang="en-US" sz="800" b="0" dirty="0">
              <a:effectLst/>
            </a:endParaRPr>
          </a:p>
          <a:p>
            <a:pPr rtl="0"/>
            <a:br>
              <a:rPr lang="en-US" sz="800" b="0" dirty="0">
                <a:effectLst/>
              </a:rPr>
            </a:br>
            <a:r>
              <a:rPr lang="en-US" sz="1200" b="0" i="0" u="none" strike="noStrike" kern="1200" dirty="0">
                <a:solidFill>
                  <a:schemeClr val="tx1"/>
                </a:solidFill>
                <a:effectLst/>
                <a:latin typeface="+mn-lt"/>
                <a:ea typeface="+mn-ea"/>
                <a:cs typeface="+mn-cs"/>
              </a:rPr>
              <a:t>The traditional method to determine the number, type, and distribution of defects is often achieved by engineers identifying and counting them manually. However, this method is time consuming, labor intensive and also sometimes dangerous, as it affects the traffic.</a:t>
            </a:r>
            <a:endParaRPr lang="en-US" sz="800" b="0" dirty="0">
              <a:effectLst/>
            </a:endParaRPr>
          </a:p>
          <a:p>
            <a:pPr rtl="0"/>
            <a:br>
              <a:rPr lang="en-US" sz="800" b="0" dirty="0">
                <a:effectLst/>
              </a:rPr>
            </a:br>
            <a:r>
              <a:rPr lang="en-US" sz="1200" b="0" i="0" u="none" strike="noStrike" kern="1200" dirty="0">
                <a:solidFill>
                  <a:schemeClr val="tx1"/>
                </a:solidFill>
                <a:effectLst/>
                <a:latin typeface="+mn-lt"/>
                <a:ea typeface="+mn-ea"/>
                <a:cs typeface="+mn-cs"/>
              </a:rPr>
              <a:t>A promising new field of interdisciplinary work with computer science being applied to the civil engineering industry, is intelligent pavement defect inspection and identification. If this method is implemented correctly, it could be utilized to identify pavement defects, the severity of the distress, and implement repairs; all through nondestructive methods. </a:t>
            </a:r>
            <a:endParaRPr lang="en-US" sz="800" dirty="0">
              <a:latin typeface="Arial" panose="020B0604020202020204" pitchFamily="34" charset="0"/>
              <a:cs typeface="Arial" panose="020B0604020202020204" pitchFamily="34" charset="0"/>
            </a:endParaRPr>
          </a:p>
          <a:p>
            <a:pPr marL="0" indent="0">
              <a:lnSpc>
                <a:spcPct val="200000"/>
              </a:lnSpc>
              <a:buFont typeface="Wingdings" panose="05000000000000000000" pitchFamily="2" charset="2"/>
              <a:buNone/>
            </a:pPr>
            <a:endParaRPr lang="en-US" sz="800" dirty="0">
              <a:latin typeface="Arial" panose="020B0604020202020204" pitchFamily="34" charset="0"/>
              <a:cs typeface="Arial" panose="020B0604020202020204" pitchFamily="34" charset="0"/>
            </a:endParaRPr>
          </a:p>
          <a:p>
            <a:pPr marL="0" indent="0">
              <a:lnSpc>
                <a:spcPct val="200000"/>
              </a:lnSpc>
              <a:buFont typeface="Wingdings" panose="05000000000000000000" pitchFamily="2" charset="2"/>
              <a:buNone/>
            </a:pPr>
            <a:endParaRPr lang="en-US" sz="8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FA26487E-518C-43F7-A8EE-728BE395642E}" type="slidenum">
              <a:rPr lang="en-US" smtClean="0"/>
              <a:pPr/>
              <a:t>13</a:t>
            </a:fld>
            <a:endParaRPr lang="en-US"/>
          </a:p>
        </p:txBody>
      </p:sp>
    </p:spTree>
    <p:extLst>
      <p:ext uri="{BB962C8B-B14F-4D97-AF65-F5344CB8AC3E}">
        <p14:creationId xmlns:p14="http://schemas.microsoft.com/office/powerpoint/2010/main" val="19091886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First, let me introduce the background of this project.</a:t>
            </a:r>
            <a:endParaRPr lang="en-US" sz="800" b="0" dirty="0">
              <a:effectLst/>
            </a:endParaRPr>
          </a:p>
          <a:p>
            <a:pPr rtl="0"/>
            <a:r>
              <a:rPr lang="en-US" sz="1200" b="0" i="0" u="none" strike="noStrike" kern="1200" dirty="0">
                <a:solidFill>
                  <a:schemeClr val="tx1"/>
                </a:solidFill>
                <a:effectLst/>
                <a:latin typeface="+mn-lt"/>
                <a:ea typeface="+mn-ea"/>
                <a:cs typeface="+mn-cs"/>
              </a:rPr>
              <a:t>There are several different pavement distresses, such as various cracks, patching, sealing, that occur over the course of a pavement’s service life and can negatively impact the performance and longevity of the structure lifespan. These distresses can occur as a result of loading, environmental conditions, chemicals, and materials used. </a:t>
            </a:r>
            <a:endParaRPr lang="en-US" sz="800" b="0" dirty="0">
              <a:effectLst/>
            </a:endParaRPr>
          </a:p>
          <a:p>
            <a:pPr rtl="0"/>
            <a:br>
              <a:rPr lang="en-US" sz="800" b="0" dirty="0">
                <a:effectLst/>
              </a:rPr>
            </a:br>
            <a:r>
              <a:rPr lang="en-US" sz="1200" b="0" i="0" u="none" strike="noStrike" kern="1200" dirty="0">
                <a:solidFill>
                  <a:schemeClr val="tx1"/>
                </a:solidFill>
                <a:effectLst/>
                <a:latin typeface="+mn-lt"/>
                <a:ea typeface="+mn-ea"/>
                <a:cs typeface="+mn-cs"/>
              </a:rPr>
              <a:t>The traditional method to determine the number, type, and distribution of defects is often achieved by engineers identifying and counting them manually. However, this method is time consuming, labor intensive and also sometimes dangerous, as it affects the traffic.</a:t>
            </a:r>
            <a:endParaRPr lang="en-US" sz="800" b="0" dirty="0">
              <a:effectLst/>
            </a:endParaRPr>
          </a:p>
          <a:p>
            <a:pPr rtl="0"/>
            <a:br>
              <a:rPr lang="en-US" sz="800" b="0" dirty="0">
                <a:effectLst/>
              </a:rPr>
            </a:br>
            <a:r>
              <a:rPr lang="en-US" sz="1200" b="0" i="0" u="none" strike="noStrike" kern="1200" dirty="0">
                <a:solidFill>
                  <a:schemeClr val="tx1"/>
                </a:solidFill>
                <a:effectLst/>
                <a:latin typeface="+mn-lt"/>
                <a:ea typeface="+mn-ea"/>
                <a:cs typeface="+mn-cs"/>
              </a:rPr>
              <a:t>A promising new field of interdisciplinary work with computer science being applied to the civil engineering industry, is intelligent pavement defect inspection and identification. If this method is implemented correctly, it could be utilized to identify pavement defects, the severity of the distress, and implement repairs; all through nondestructive methods. </a:t>
            </a:r>
            <a:endParaRPr lang="en-US" sz="800" dirty="0">
              <a:latin typeface="Arial" panose="020B0604020202020204" pitchFamily="34" charset="0"/>
              <a:cs typeface="Arial" panose="020B0604020202020204" pitchFamily="34" charset="0"/>
            </a:endParaRPr>
          </a:p>
          <a:p>
            <a:pPr marL="0" indent="0">
              <a:lnSpc>
                <a:spcPct val="200000"/>
              </a:lnSpc>
              <a:buFont typeface="Wingdings" panose="05000000000000000000" pitchFamily="2" charset="2"/>
              <a:buNone/>
            </a:pPr>
            <a:endParaRPr lang="en-US" sz="800" dirty="0">
              <a:latin typeface="Arial" panose="020B0604020202020204" pitchFamily="34" charset="0"/>
              <a:cs typeface="Arial" panose="020B0604020202020204" pitchFamily="34" charset="0"/>
            </a:endParaRPr>
          </a:p>
          <a:p>
            <a:pPr marL="0" indent="0">
              <a:lnSpc>
                <a:spcPct val="200000"/>
              </a:lnSpc>
              <a:buFont typeface="Wingdings" panose="05000000000000000000" pitchFamily="2" charset="2"/>
              <a:buNone/>
            </a:pPr>
            <a:endParaRPr lang="en-US" sz="8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FA26487E-518C-43F7-A8EE-728BE395642E}" type="slidenum">
              <a:rPr lang="en-US" smtClean="0"/>
              <a:pPr/>
              <a:t>14</a:t>
            </a:fld>
            <a:endParaRPr lang="en-US"/>
          </a:p>
        </p:txBody>
      </p:sp>
    </p:spTree>
    <p:extLst>
      <p:ext uri="{BB962C8B-B14F-4D97-AF65-F5344CB8AC3E}">
        <p14:creationId xmlns:p14="http://schemas.microsoft.com/office/powerpoint/2010/main" val="4249644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First, let me introduce the background of this project.</a:t>
            </a:r>
            <a:endParaRPr lang="en-US" sz="800" b="0" dirty="0">
              <a:effectLst/>
            </a:endParaRPr>
          </a:p>
          <a:p>
            <a:pPr rtl="0"/>
            <a:r>
              <a:rPr lang="en-US" sz="1200" b="0" i="0" u="none" strike="noStrike" kern="1200" dirty="0">
                <a:solidFill>
                  <a:schemeClr val="tx1"/>
                </a:solidFill>
                <a:effectLst/>
                <a:latin typeface="+mn-lt"/>
                <a:ea typeface="+mn-ea"/>
                <a:cs typeface="+mn-cs"/>
              </a:rPr>
              <a:t>There are several different pavement distresses, such as various cracks, patching, sealing, that occur over the course of a pavement’s service life and can negatively impact the performance and longevity of the structure lifespan. These distresses can occur as a result of loading, environmental conditions, chemicals, and materials used. </a:t>
            </a:r>
            <a:endParaRPr lang="en-US" sz="800" b="0" dirty="0">
              <a:effectLst/>
            </a:endParaRPr>
          </a:p>
          <a:p>
            <a:pPr rtl="0"/>
            <a:br>
              <a:rPr lang="en-US" sz="800" b="0" dirty="0">
                <a:effectLst/>
              </a:rPr>
            </a:br>
            <a:r>
              <a:rPr lang="en-US" sz="1200" b="0" i="0" u="none" strike="noStrike" kern="1200" dirty="0">
                <a:solidFill>
                  <a:schemeClr val="tx1"/>
                </a:solidFill>
                <a:effectLst/>
                <a:latin typeface="+mn-lt"/>
                <a:ea typeface="+mn-ea"/>
                <a:cs typeface="+mn-cs"/>
              </a:rPr>
              <a:t>The traditional method to determine the number, type, and distribution of defects is often achieved by engineers identifying and counting them manually. However, this method is time consuming, labor intensive and also sometimes dangerous, as it affects the traffic.</a:t>
            </a:r>
            <a:endParaRPr lang="en-US" sz="800" b="0" dirty="0">
              <a:effectLst/>
            </a:endParaRPr>
          </a:p>
          <a:p>
            <a:pPr rtl="0"/>
            <a:br>
              <a:rPr lang="en-US" sz="800" b="0" dirty="0">
                <a:effectLst/>
              </a:rPr>
            </a:br>
            <a:r>
              <a:rPr lang="en-US" sz="1200" b="0" i="0" u="none" strike="noStrike" kern="1200" dirty="0">
                <a:solidFill>
                  <a:schemeClr val="tx1"/>
                </a:solidFill>
                <a:effectLst/>
                <a:latin typeface="+mn-lt"/>
                <a:ea typeface="+mn-ea"/>
                <a:cs typeface="+mn-cs"/>
              </a:rPr>
              <a:t>A promising new field of interdisciplinary work with computer science being applied to the civil engineering industry, is intelligent pavement defect inspection and identification. If this method is implemented correctly, it could be utilized to identify pavement defects, the severity of the distress, and implement repairs; all through nondestructive methods. </a:t>
            </a:r>
            <a:endParaRPr lang="en-US" sz="800" dirty="0">
              <a:latin typeface="Arial" panose="020B0604020202020204" pitchFamily="34" charset="0"/>
              <a:cs typeface="Arial" panose="020B0604020202020204" pitchFamily="34" charset="0"/>
            </a:endParaRPr>
          </a:p>
          <a:p>
            <a:pPr marL="0" indent="0">
              <a:lnSpc>
                <a:spcPct val="200000"/>
              </a:lnSpc>
              <a:buFont typeface="Wingdings" panose="05000000000000000000" pitchFamily="2" charset="2"/>
              <a:buNone/>
            </a:pPr>
            <a:endParaRPr lang="en-US" sz="800" dirty="0">
              <a:latin typeface="Arial" panose="020B0604020202020204" pitchFamily="34" charset="0"/>
              <a:cs typeface="Arial" panose="020B0604020202020204" pitchFamily="34" charset="0"/>
            </a:endParaRPr>
          </a:p>
          <a:p>
            <a:pPr marL="0" indent="0">
              <a:lnSpc>
                <a:spcPct val="200000"/>
              </a:lnSpc>
              <a:buFont typeface="Wingdings" panose="05000000000000000000" pitchFamily="2" charset="2"/>
              <a:buNone/>
            </a:pPr>
            <a:endParaRPr lang="en-US" sz="8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FA26487E-518C-43F7-A8EE-728BE395642E}" type="slidenum">
              <a:rPr lang="en-US" smtClean="0"/>
              <a:pPr/>
              <a:t>15</a:t>
            </a:fld>
            <a:endParaRPr lang="en-US"/>
          </a:p>
        </p:txBody>
      </p:sp>
    </p:spTree>
    <p:extLst>
      <p:ext uri="{BB962C8B-B14F-4D97-AF65-F5344CB8AC3E}">
        <p14:creationId xmlns:p14="http://schemas.microsoft.com/office/powerpoint/2010/main" val="30535907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First, let me introduce the background of this project.</a:t>
            </a:r>
            <a:endParaRPr lang="en-US" sz="800" b="0" dirty="0">
              <a:effectLst/>
            </a:endParaRPr>
          </a:p>
          <a:p>
            <a:pPr rtl="0"/>
            <a:r>
              <a:rPr lang="en-US" sz="1200" b="0" i="0" u="none" strike="noStrike" kern="1200" dirty="0">
                <a:solidFill>
                  <a:schemeClr val="tx1"/>
                </a:solidFill>
                <a:effectLst/>
                <a:latin typeface="+mn-lt"/>
                <a:ea typeface="+mn-ea"/>
                <a:cs typeface="+mn-cs"/>
              </a:rPr>
              <a:t>There are several different pavement distresses, such as various cracks, patching, sealing, that occur over the course of a pavement’s service life and can negatively impact the performance and longevity of the structure lifespan. These distresses can occur as a result of loading, environmental conditions, chemicals, and materials used. </a:t>
            </a:r>
            <a:endParaRPr lang="en-US" sz="800" b="0" dirty="0">
              <a:effectLst/>
            </a:endParaRPr>
          </a:p>
          <a:p>
            <a:pPr rtl="0"/>
            <a:br>
              <a:rPr lang="en-US" sz="800" b="0" dirty="0">
                <a:effectLst/>
              </a:rPr>
            </a:br>
            <a:r>
              <a:rPr lang="en-US" sz="1200" b="0" i="0" u="none" strike="noStrike" kern="1200" dirty="0">
                <a:solidFill>
                  <a:schemeClr val="tx1"/>
                </a:solidFill>
                <a:effectLst/>
                <a:latin typeface="+mn-lt"/>
                <a:ea typeface="+mn-ea"/>
                <a:cs typeface="+mn-cs"/>
              </a:rPr>
              <a:t>The traditional method to determine the number, type, and distribution of defects is often achieved by engineers identifying and counting them manually. However, this method is time consuming, labor intensive and also sometimes dangerous, as it affects the traffic.</a:t>
            </a:r>
            <a:endParaRPr lang="en-US" sz="800" b="0" dirty="0">
              <a:effectLst/>
            </a:endParaRPr>
          </a:p>
          <a:p>
            <a:pPr rtl="0"/>
            <a:br>
              <a:rPr lang="en-US" sz="800" b="0" dirty="0">
                <a:effectLst/>
              </a:rPr>
            </a:br>
            <a:r>
              <a:rPr lang="en-US" sz="1200" b="0" i="0" u="none" strike="noStrike" kern="1200" dirty="0">
                <a:solidFill>
                  <a:schemeClr val="tx1"/>
                </a:solidFill>
                <a:effectLst/>
                <a:latin typeface="+mn-lt"/>
                <a:ea typeface="+mn-ea"/>
                <a:cs typeface="+mn-cs"/>
              </a:rPr>
              <a:t>A promising new field of interdisciplinary work with computer science being applied to the civil engineering industry, is intelligent pavement defect inspection and identification. If this method is implemented correctly, it could be utilized to identify pavement defects, the severity of the distress, and implement repairs; all through nondestructive methods. </a:t>
            </a:r>
            <a:endParaRPr lang="en-US" sz="800" dirty="0">
              <a:latin typeface="Arial" panose="020B0604020202020204" pitchFamily="34" charset="0"/>
              <a:cs typeface="Arial" panose="020B0604020202020204" pitchFamily="34" charset="0"/>
            </a:endParaRPr>
          </a:p>
          <a:p>
            <a:pPr marL="0" indent="0">
              <a:lnSpc>
                <a:spcPct val="200000"/>
              </a:lnSpc>
              <a:buFont typeface="Wingdings" panose="05000000000000000000" pitchFamily="2" charset="2"/>
              <a:buNone/>
            </a:pPr>
            <a:endParaRPr lang="en-US" sz="800" dirty="0">
              <a:latin typeface="Arial" panose="020B0604020202020204" pitchFamily="34" charset="0"/>
              <a:cs typeface="Arial" panose="020B0604020202020204" pitchFamily="34" charset="0"/>
            </a:endParaRPr>
          </a:p>
          <a:p>
            <a:pPr marL="0" indent="0">
              <a:lnSpc>
                <a:spcPct val="200000"/>
              </a:lnSpc>
              <a:buFont typeface="Wingdings" panose="05000000000000000000" pitchFamily="2" charset="2"/>
              <a:buNone/>
            </a:pPr>
            <a:endParaRPr lang="en-US" sz="8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FA26487E-518C-43F7-A8EE-728BE395642E}" type="slidenum">
              <a:rPr lang="en-US" smtClean="0"/>
              <a:pPr/>
              <a:t>16</a:t>
            </a:fld>
            <a:endParaRPr lang="en-US"/>
          </a:p>
        </p:txBody>
      </p:sp>
    </p:spTree>
    <p:extLst>
      <p:ext uri="{BB962C8B-B14F-4D97-AF65-F5344CB8AC3E}">
        <p14:creationId xmlns:p14="http://schemas.microsoft.com/office/powerpoint/2010/main" val="39754954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First, let me introduce the background of this project.</a:t>
            </a:r>
            <a:endParaRPr lang="en-US" sz="800" b="0" dirty="0">
              <a:effectLst/>
            </a:endParaRPr>
          </a:p>
          <a:p>
            <a:pPr rtl="0"/>
            <a:r>
              <a:rPr lang="en-US" sz="1200" b="0" i="0" u="none" strike="noStrike" kern="1200" dirty="0">
                <a:solidFill>
                  <a:schemeClr val="tx1"/>
                </a:solidFill>
                <a:effectLst/>
                <a:latin typeface="+mn-lt"/>
                <a:ea typeface="+mn-ea"/>
                <a:cs typeface="+mn-cs"/>
              </a:rPr>
              <a:t>There are several different pavement distresses, such as various cracks, patching, sealing, that occur over the course of a pavement’s service life and can negatively impact the performance and longevity of the structure lifespan. These distresses can occur as a result of loading, environmental conditions, chemicals, and materials used. </a:t>
            </a:r>
            <a:endParaRPr lang="en-US" sz="800" b="0" dirty="0">
              <a:effectLst/>
            </a:endParaRPr>
          </a:p>
          <a:p>
            <a:pPr rtl="0"/>
            <a:br>
              <a:rPr lang="en-US" sz="800" b="0" dirty="0">
                <a:effectLst/>
              </a:rPr>
            </a:br>
            <a:r>
              <a:rPr lang="en-US" sz="1200" b="0" i="0" u="none" strike="noStrike" kern="1200" dirty="0">
                <a:solidFill>
                  <a:schemeClr val="tx1"/>
                </a:solidFill>
                <a:effectLst/>
                <a:latin typeface="+mn-lt"/>
                <a:ea typeface="+mn-ea"/>
                <a:cs typeface="+mn-cs"/>
              </a:rPr>
              <a:t>The traditional method to determine the number, type, and distribution of defects is often achieved by engineers identifying and counting them manually. However, this method is time consuming, labor intensive and also sometimes dangerous, as it affects the traffic.</a:t>
            </a:r>
            <a:endParaRPr lang="en-US" sz="800" b="0" dirty="0">
              <a:effectLst/>
            </a:endParaRPr>
          </a:p>
          <a:p>
            <a:pPr rtl="0"/>
            <a:br>
              <a:rPr lang="en-US" sz="800" b="0" dirty="0">
                <a:effectLst/>
              </a:rPr>
            </a:br>
            <a:r>
              <a:rPr lang="en-US" sz="1200" b="0" i="0" u="none" strike="noStrike" kern="1200" dirty="0">
                <a:solidFill>
                  <a:schemeClr val="tx1"/>
                </a:solidFill>
                <a:effectLst/>
                <a:latin typeface="+mn-lt"/>
                <a:ea typeface="+mn-ea"/>
                <a:cs typeface="+mn-cs"/>
              </a:rPr>
              <a:t>A promising new field of interdisciplinary work with computer science being applied to the civil engineering industry, is intelligent pavement defect inspection and identification. If this method is implemented correctly, it could be utilized to identify pavement defects, the severity of the distress, and implement repairs; all through nondestructive methods. </a:t>
            </a:r>
            <a:endParaRPr lang="en-US" sz="800" dirty="0">
              <a:latin typeface="Arial" panose="020B0604020202020204" pitchFamily="34" charset="0"/>
              <a:cs typeface="Arial" panose="020B0604020202020204" pitchFamily="34" charset="0"/>
            </a:endParaRPr>
          </a:p>
          <a:p>
            <a:pPr marL="0" indent="0">
              <a:lnSpc>
                <a:spcPct val="200000"/>
              </a:lnSpc>
              <a:buFont typeface="Wingdings" panose="05000000000000000000" pitchFamily="2" charset="2"/>
              <a:buNone/>
            </a:pPr>
            <a:endParaRPr lang="en-US" sz="800" dirty="0">
              <a:latin typeface="Arial" panose="020B0604020202020204" pitchFamily="34" charset="0"/>
              <a:cs typeface="Arial" panose="020B0604020202020204" pitchFamily="34" charset="0"/>
            </a:endParaRPr>
          </a:p>
          <a:p>
            <a:pPr marL="0" indent="0">
              <a:lnSpc>
                <a:spcPct val="200000"/>
              </a:lnSpc>
              <a:buFont typeface="Wingdings" panose="05000000000000000000" pitchFamily="2" charset="2"/>
              <a:buNone/>
            </a:pPr>
            <a:endParaRPr lang="en-US" sz="8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FA26487E-518C-43F7-A8EE-728BE395642E}" type="slidenum">
              <a:rPr lang="en-US" smtClean="0"/>
              <a:pPr/>
              <a:t>17</a:t>
            </a:fld>
            <a:endParaRPr lang="en-US"/>
          </a:p>
        </p:txBody>
      </p:sp>
    </p:spTree>
    <p:extLst>
      <p:ext uri="{BB962C8B-B14F-4D97-AF65-F5344CB8AC3E}">
        <p14:creationId xmlns:p14="http://schemas.microsoft.com/office/powerpoint/2010/main" val="19456997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First, let me introduce the background of this project.</a:t>
            </a:r>
            <a:endParaRPr lang="en-US" sz="800" b="0" dirty="0">
              <a:effectLst/>
            </a:endParaRPr>
          </a:p>
          <a:p>
            <a:pPr rtl="0"/>
            <a:r>
              <a:rPr lang="en-US" sz="1200" b="0" i="0" u="none" strike="noStrike" kern="1200" dirty="0">
                <a:solidFill>
                  <a:schemeClr val="tx1"/>
                </a:solidFill>
                <a:effectLst/>
                <a:latin typeface="+mn-lt"/>
                <a:ea typeface="+mn-ea"/>
                <a:cs typeface="+mn-cs"/>
              </a:rPr>
              <a:t>There are several different pavement distresses, such as various cracks, patching, sealing, that occur over the course of a pavement’s service life and can negatively impact the performance and longevity of the structure lifespan. These distresses can occur as a result of loading, environmental conditions, chemicals, and materials used. </a:t>
            </a:r>
            <a:endParaRPr lang="en-US" sz="800" b="0" dirty="0">
              <a:effectLst/>
            </a:endParaRPr>
          </a:p>
          <a:p>
            <a:pPr rtl="0"/>
            <a:br>
              <a:rPr lang="en-US" sz="800" b="0" dirty="0">
                <a:effectLst/>
              </a:rPr>
            </a:br>
            <a:r>
              <a:rPr lang="en-US" sz="1200" b="0" i="0" u="none" strike="noStrike" kern="1200" dirty="0">
                <a:solidFill>
                  <a:schemeClr val="tx1"/>
                </a:solidFill>
                <a:effectLst/>
                <a:latin typeface="+mn-lt"/>
                <a:ea typeface="+mn-ea"/>
                <a:cs typeface="+mn-cs"/>
              </a:rPr>
              <a:t>The traditional method to determine the number, type, and distribution of defects is often achieved by engineers identifying and counting them manually. However, this method is time consuming, labor intensive and also sometimes dangerous, as it affects the traffic.</a:t>
            </a:r>
            <a:endParaRPr lang="en-US" sz="800" b="0" dirty="0">
              <a:effectLst/>
            </a:endParaRPr>
          </a:p>
          <a:p>
            <a:pPr rtl="0"/>
            <a:br>
              <a:rPr lang="en-US" sz="800" b="0" dirty="0">
                <a:effectLst/>
              </a:rPr>
            </a:br>
            <a:r>
              <a:rPr lang="en-US" sz="1200" b="0" i="0" u="none" strike="noStrike" kern="1200" dirty="0">
                <a:solidFill>
                  <a:schemeClr val="tx1"/>
                </a:solidFill>
                <a:effectLst/>
                <a:latin typeface="+mn-lt"/>
                <a:ea typeface="+mn-ea"/>
                <a:cs typeface="+mn-cs"/>
              </a:rPr>
              <a:t>A promising new field of interdisciplinary work with computer science being applied to the civil engineering industry, is intelligent pavement defect inspection and identification. If this method is implemented correctly, it could be utilized to identify pavement defects, the severity of the distress, and implement repairs; all through nondestructive methods. </a:t>
            </a:r>
            <a:endParaRPr lang="en-US" sz="800" dirty="0">
              <a:latin typeface="Arial" panose="020B0604020202020204" pitchFamily="34" charset="0"/>
              <a:cs typeface="Arial" panose="020B0604020202020204" pitchFamily="34" charset="0"/>
            </a:endParaRPr>
          </a:p>
          <a:p>
            <a:pPr marL="0" indent="0">
              <a:lnSpc>
                <a:spcPct val="200000"/>
              </a:lnSpc>
              <a:buFont typeface="Wingdings" panose="05000000000000000000" pitchFamily="2" charset="2"/>
              <a:buNone/>
            </a:pPr>
            <a:endParaRPr lang="en-US" sz="800" dirty="0">
              <a:latin typeface="Arial" panose="020B0604020202020204" pitchFamily="34" charset="0"/>
              <a:cs typeface="Arial" panose="020B0604020202020204" pitchFamily="34" charset="0"/>
            </a:endParaRPr>
          </a:p>
          <a:p>
            <a:pPr marL="0" indent="0">
              <a:lnSpc>
                <a:spcPct val="200000"/>
              </a:lnSpc>
              <a:buFont typeface="Wingdings" panose="05000000000000000000" pitchFamily="2" charset="2"/>
              <a:buNone/>
            </a:pPr>
            <a:endParaRPr lang="en-US" sz="8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FA26487E-518C-43F7-A8EE-728BE395642E}" type="slidenum">
              <a:rPr lang="en-US" smtClean="0"/>
              <a:pPr/>
              <a:t>18</a:t>
            </a:fld>
            <a:endParaRPr lang="en-US"/>
          </a:p>
        </p:txBody>
      </p:sp>
    </p:spTree>
    <p:extLst>
      <p:ext uri="{BB962C8B-B14F-4D97-AF65-F5344CB8AC3E}">
        <p14:creationId xmlns:p14="http://schemas.microsoft.com/office/powerpoint/2010/main" val="14467136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First, let me introduce the background of this project.</a:t>
            </a:r>
            <a:endParaRPr lang="en-US" sz="800" b="0" dirty="0">
              <a:effectLst/>
            </a:endParaRPr>
          </a:p>
          <a:p>
            <a:pPr rtl="0"/>
            <a:r>
              <a:rPr lang="en-US" sz="1200" b="0" i="0" u="none" strike="noStrike" kern="1200" dirty="0">
                <a:solidFill>
                  <a:schemeClr val="tx1"/>
                </a:solidFill>
                <a:effectLst/>
                <a:latin typeface="+mn-lt"/>
                <a:ea typeface="+mn-ea"/>
                <a:cs typeface="+mn-cs"/>
              </a:rPr>
              <a:t>There are several different pavement distresses, such as various cracks, patching, sealing, that occur over the course of a pavement’s service life and can negatively impact the performance and longevity of the structure lifespan. These distresses can occur as a result of loading, environmental conditions, chemicals, and materials used. </a:t>
            </a:r>
            <a:endParaRPr lang="en-US" sz="800" b="0" dirty="0">
              <a:effectLst/>
            </a:endParaRPr>
          </a:p>
          <a:p>
            <a:pPr rtl="0"/>
            <a:br>
              <a:rPr lang="en-US" sz="800" b="0" dirty="0">
                <a:effectLst/>
              </a:rPr>
            </a:br>
            <a:r>
              <a:rPr lang="en-US" sz="1200" b="0" i="0" u="none" strike="noStrike" kern="1200" dirty="0">
                <a:solidFill>
                  <a:schemeClr val="tx1"/>
                </a:solidFill>
                <a:effectLst/>
                <a:latin typeface="+mn-lt"/>
                <a:ea typeface="+mn-ea"/>
                <a:cs typeface="+mn-cs"/>
              </a:rPr>
              <a:t>The traditional method to determine the number, type, and distribution of defects is often achieved by engineers identifying and counting them manually. However, this method is time consuming, labor intensive and also sometimes dangerous, as it affects the traffic.</a:t>
            </a:r>
            <a:endParaRPr lang="en-US" sz="800" b="0" dirty="0">
              <a:effectLst/>
            </a:endParaRPr>
          </a:p>
          <a:p>
            <a:pPr rtl="0"/>
            <a:br>
              <a:rPr lang="en-US" sz="800" b="0" dirty="0">
                <a:effectLst/>
              </a:rPr>
            </a:br>
            <a:r>
              <a:rPr lang="en-US" sz="1200" b="0" i="0" u="none" strike="noStrike" kern="1200" dirty="0">
                <a:solidFill>
                  <a:schemeClr val="tx1"/>
                </a:solidFill>
                <a:effectLst/>
                <a:latin typeface="+mn-lt"/>
                <a:ea typeface="+mn-ea"/>
                <a:cs typeface="+mn-cs"/>
              </a:rPr>
              <a:t>A promising new field of interdisciplinary work with computer science being applied to the civil engineering industry, is intelligent pavement defect inspection and identification. If this method is implemented correctly, it could be utilized to identify pavement defects, the severity of the distress, and implement repairs; all through nondestructive methods. </a:t>
            </a:r>
            <a:endParaRPr lang="en-US" sz="800" dirty="0">
              <a:latin typeface="Arial" panose="020B0604020202020204" pitchFamily="34" charset="0"/>
              <a:cs typeface="Arial" panose="020B0604020202020204" pitchFamily="34" charset="0"/>
            </a:endParaRPr>
          </a:p>
          <a:p>
            <a:pPr marL="0" indent="0">
              <a:lnSpc>
                <a:spcPct val="200000"/>
              </a:lnSpc>
              <a:buFont typeface="Wingdings" panose="05000000000000000000" pitchFamily="2" charset="2"/>
              <a:buNone/>
            </a:pPr>
            <a:endParaRPr lang="en-US" sz="800" dirty="0">
              <a:latin typeface="Arial" panose="020B0604020202020204" pitchFamily="34" charset="0"/>
              <a:cs typeface="Arial" panose="020B0604020202020204" pitchFamily="34" charset="0"/>
            </a:endParaRPr>
          </a:p>
          <a:p>
            <a:pPr marL="0" indent="0">
              <a:lnSpc>
                <a:spcPct val="200000"/>
              </a:lnSpc>
              <a:buFont typeface="Wingdings" panose="05000000000000000000" pitchFamily="2" charset="2"/>
              <a:buNone/>
            </a:pPr>
            <a:endParaRPr lang="en-US" sz="8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FA26487E-518C-43F7-A8EE-728BE395642E}" type="slidenum">
              <a:rPr lang="en-US" smtClean="0"/>
              <a:pPr/>
              <a:t>19</a:t>
            </a:fld>
            <a:endParaRPr lang="en-US"/>
          </a:p>
        </p:txBody>
      </p:sp>
    </p:spTree>
    <p:extLst>
      <p:ext uri="{BB962C8B-B14F-4D97-AF65-F5344CB8AC3E}">
        <p14:creationId xmlns:p14="http://schemas.microsoft.com/office/powerpoint/2010/main" val="22488644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p2:notes"/>
          <p:cNvSpPr>
            <a:spLocks noGrp="1" noRot="1" noChangeAspect="1"/>
          </p:cNvSpPr>
          <p:nvPr>
            <p:ph type="sldImg" idx="2"/>
          </p:nvPr>
        </p:nvSpPr>
        <p:spPr>
          <a:xfrm>
            <a:off x="1184275" y="698500"/>
            <a:ext cx="4651375" cy="34893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6" name="Google Shape;106;p2:notes"/>
          <p:cNvSpPr txBox="1">
            <a:spLocks noGrp="1"/>
          </p:cNvSpPr>
          <p:nvPr>
            <p:ph type="body" idx="1"/>
          </p:nvPr>
        </p:nvSpPr>
        <p:spPr>
          <a:xfrm>
            <a:off x="701993" y="4420315"/>
            <a:ext cx="5615940" cy="4187666"/>
          </a:xfrm>
          <a:prstGeom prst="rect">
            <a:avLst/>
          </a:prstGeom>
          <a:noFill/>
          <a:ln>
            <a:noFill/>
          </a:ln>
        </p:spPr>
        <p:txBody>
          <a:bodyPr spcFirstLastPara="1" wrap="square" lIns="93275" tIns="46625" rIns="93275" bIns="46625" anchor="t" anchorCtr="0">
            <a:normAutofit/>
          </a:bodyPr>
          <a:lstStyle/>
          <a:p>
            <a:pPr marL="0" marR="0" lvl="0" indent="0" algn="l" rtl="0">
              <a:lnSpc>
                <a:spcPct val="100000"/>
              </a:lnSpc>
              <a:spcBef>
                <a:spcPts val="0"/>
              </a:spcBef>
              <a:spcAft>
                <a:spcPts val="0"/>
              </a:spcAft>
              <a:buClr>
                <a:schemeClr val="dk1"/>
              </a:buClr>
              <a:buSzPts val="1200"/>
              <a:buFont typeface="Arial"/>
              <a:buNone/>
            </a:pPr>
            <a:r>
              <a:rPr lang="en-US" sz="1200">
                <a:latin typeface="Arial"/>
                <a:ea typeface="Arial"/>
                <a:cs typeface="Arial"/>
                <a:sym typeface="Arial"/>
              </a:rPr>
              <a:t>Speak out all points</a:t>
            </a:r>
            <a:endParaRPr/>
          </a:p>
          <a:p>
            <a:pPr marL="0" lvl="0" indent="0" algn="l" rtl="0">
              <a:lnSpc>
                <a:spcPct val="100000"/>
              </a:lnSpc>
              <a:spcBef>
                <a:spcPts val="0"/>
              </a:spcBef>
              <a:spcAft>
                <a:spcPts val="0"/>
              </a:spcAft>
              <a:buSzPts val="1400"/>
              <a:buNone/>
            </a:pPr>
            <a:endParaRPr/>
          </a:p>
        </p:txBody>
      </p:sp>
      <p:sp>
        <p:nvSpPr>
          <p:cNvPr id="107" name="Google Shape;107;p2:notes"/>
          <p:cNvSpPr txBox="1">
            <a:spLocks noGrp="1"/>
          </p:cNvSpPr>
          <p:nvPr>
            <p:ph type="sldNum" idx="12"/>
          </p:nvPr>
        </p:nvSpPr>
        <p:spPr>
          <a:xfrm>
            <a:off x="3976333" y="8839014"/>
            <a:ext cx="3041968" cy="465296"/>
          </a:xfrm>
          <a:prstGeom prst="rect">
            <a:avLst/>
          </a:prstGeom>
          <a:noFill/>
          <a:ln>
            <a:noFill/>
          </a:ln>
        </p:spPr>
        <p:txBody>
          <a:bodyPr spcFirstLastPara="1" wrap="square" lIns="93275" tIns="46625" rIns="93275" bIns="46625" anchor="b" anchorCtr="0">
            <a:noAutofit/>
          </a:bodyPr>
          <a:lstStyle/>
          <a:p>
            <a:pPr marL="0" lvl="0" indent="0" algn="r" rtl="0">
              <a:lnSpc>
                <a:spcPct val="100000"/>
              </a:lnSpc>
              <a:spcBef>
                <a:spcPts val="0"/>
              </a:spcBef>
              <a:spcAft>
                <a:spcPts val="0"/>
              </a:spcAft>
              <a:buSzPts val="1400"/>
              <a:buNone/>
            </a:pPr>
            <a:fld id="{00000000-1234-1234-1234-123412341234}" type="slidenum">
              <a:rPr lang="en-US"/>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First, let me introduce the background of this project.</a:t>
            </a:r>
            <a:endParaRPr lang="en-US" sz="800" b="0" dirty="0">
              <a:effectLst/>
            </a:endParaRPr>
          </a:p>
          <a:p>
            <a:pPr rtl="0"/>
            <a:r>
              <a:rPr lang="en-US" sz="1200" b="0" i="0" u="none" strike="noStrike" kern="1200" dirty="0">
                <a:solidFill>
                  <a:schemeClr val="tx1"/>
                </a:solidFill>
                <a:effectLst/>
                <a:latin typeface="+mn-lt"/>
                <a:ea typeface="+mn-ea"/>
                <a:cs typeface="+mn-cs"/>
              </a:rPr>
              <a:t>There are several different pavement distresses, such as various cracks, patching, sealing, that occur over the course of a pavement’s service life and can negatively impact the performance and longevity of the structure lifespan. These distresses can occur as a result of loading, environmental conditions, chemicals, and materials used. </a:t>
            </a:r>
            <a:endParaRPr lang="en-US" sz="800" b="0" dirty="0">
              <a:effectLst/>
            </a:endParaRPr>
          </a:p>
          <a:p>
            <a:pPr rtl="0"/>
            <a:br>
              <a:rPr lang="en-US" sz="800" b="0" dirty="0">
                <a:effectLst/>
              </a:rPr>
            </a:br>
            <a:r>
              <a:rPr lang="en-US" sz="1200" b="0" i="0" u="none" strike="noStrike" kern="1200" dirty="0">
                <a:solidFill>
                  <a:schemeClr val="tx1"/>
                </a:solidFill>
                <a:effectLst/>
                <a:latin typeface="+mn-lt"/>
                <a:ea typeface="+mn-ea"/>
                <a:cs typeface="+mn-cs"/>
              </a:rPr>
              <a:t>The traditional method to determine the number, type, and distribution of defects is often achieved by engineers identifying and counting them manually. However, this method is time consuming, labor intensive and also sometimes dangerous, as it affects the traffic.</a:t>
            </a:r>
            <a:endParaRPr lang="en-US" sz="800" b="0" dirty="0">
              <a:effectLst/>
            </a:endParaRPr>
          </a:p>
          <a:p>
            <a:pPr rtl="0"/>
            <a:br>
              <a:rPr lang="en-US" sz="800" b="0" dirty="0">
                <a:effectLst/>
              </a:rPr>
            </a:br>
            <a:r>
              <a:rPr lang="en-US" sz="1200" b="0" i="0" u="none" strike="noStrike" kern="1200" dirty="0">
                <a:solidFill>
                  <a:schemeClr val="tx1"/>
                </a:solidFill>
                <a:effectLst/>
                <a:latin typeface="+mn-lt"/>
                <a:ea typeface="+mn-ea"/>
                <a:cs typeface="+mn-cs"/>
              </a:rPr>
              <a:t>A promising new field of interdisciplinary work with computer science being applied to the civil engineering industry, is intelligent pavement defect inspection and identification. If this method is implemented correctly, it could be utilized to identify pavement defects, the severity of the distress, and implement repairs; all through nondestructive methods. </a:t>
            </a:r>
            <a:endParaRPr lang="en-US" sz="800" dirty="0">
              <a:latin typeface="Arial" panose="020B0604020202020204" pitchFamily="34" charset="0"/>
              <a:cs typeface="Arial" panose="020B0604020202020204" pitchFamily="34" charset="0"/>
            </a:endParaRPr>
          </a:p>
          <a:p>
            <a:pPr marL="0" indent="0">
              <a:lnSpc>
                <a:spcPct val="200000"/>
              </a:lnSpc>
              <a:buFont typeface="Wingdings" panose="05000000000000000000" pitchFamily="2" charset="2"/>
              <a:buNone/>
            </a:pPr>
            <a:endParaRPr lang="en-US" sz="800" dirty="0">
              <a:latin typeface="Arial" panose="020B0604020202020204" pitchFamily="34" charset="0"/>
              <a:cs typeface="Arial" panose="020B0604020202020204" pitchFamily="34" charset="0"/>
            </a:endParaRPr>
          </a:p>
          <a:p>
            <a:pPr marL="0" indent="0">
              <a:lnSpc>
                <a:spcPct val="200000"/>
              </a:lnSpc>
              <a:buFont typeface="Wingdings" panose="05000000000000000000" pitchFamily="2" charset="2"/>
              <a:buNone/>
            </a:pPr>
            <a:endParaRPr lang="en-US" sz="8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FA26487E-518C-43F7-A8EE-728BE395642E}" type="slidenum">
              <a:rPr lang="en-US" smtClean="0"/>
              <a:pPr/>
              <a:t>20</a:t>
            </a:fld>
            <a:endParaRPr lang="en-US"/>
          </a:p>
        </p:txBody>
      </p:sp>
    </p:spTree>
    <p:extLst>
      <p:ext uri="{BB962C8B-B14F-4D97-AF65-F5344CB8AC3E}">
        <p14:creationId xmlns:p14="http://schemas.microsoft.com/office/powerpoint/2010/main" val="20841770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p3:notes"/>
          <p:cNvSpPr>
            <a:spLocks noGrp="1" noRot="1" noChangeAspect="1"/>
          </p:cNvSpPr>
          <p:nvPr>
            <p:ph type="sldImg" idx="2"/>
          </p:nvPr>
        </p:nvSpPr>
        <p:spPr>
          <a:xfrm>
            <a:off x="1184275" y="698500"/>
            <a:ext cx="4651375" cy="34893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3" name="Google Shape;113;p3:notes"/>
          <p:cNvSpPr txBox="1">
            <a:spLocks noGrp="1"/>
          </p:cNvSpPr>
          <p:nvPr>
            <p:ph type="body" idx="1"/>
          </p:nvPr>
        </p:nvSpPr>
        <p:spPr>
          <a:xfrm>
            <a:off x="701993" y="4420315"/>
            <a:ext cx="5615940" cy="4187666"/>
          </a:xfrm>
          <a:prstGeom prst="rect">
            <a:avLst/>
          </a:prstGeom>
          <a:noFill/>
          <a:ln>
            <a:noFill/>
          </a:ln>
        </p:spPr>
        <p:txBody>
          <a:bodyPr spcFirstLastPara="1" wrap="square" lIns="93275" tIns="46625" rIns="93275" bIns="46625" anchor="t" anchorCtr="0">
            <a:normAutofit/>
          </a:bodyPr>
          <a:lstStyle/>
          <a:p>
            <a:pPr marL="0" marR="0" lvl="0" indent="0" algn="l" rtl="0">
              <a:lnSpc>
                <a:spcPct val="100000"/>
              </a:lnSpc>
              <a:spcBef>
                <a:spcPts val="0"/>
              </a:spcBef>
              <a:spcAft>
                <a:spcPts val="0"/>
              </a:spcAft>
              <a:buClr>
                <a:schemeClr val="dk1"/>
              </a:buClr>
              <a:buSzPts val="1200"/>
              <a:buFont typeface="Arial"/>
              <a:buNone/>
            </a:pPr>
            <a:r>
              <a:rPr lang="en-US" sz="1200">
                <a:latin typeface="Arial"/>
                <a:ea typeface="Arial"/>
                <a:cs typeface="Arial"/>
                <a:sym typeface="Arial"/>
              </a:rPr>
              <a:t>Speak out all points</a:t>
            </a:r>
            <a:endParaRPr/>
          </a:p>
          <a:p>
            <a:pPr marL="0" lvl="0" indent="0" algn="l" rtl="0">
              <a:lnSpc>
                <a:spcPct val="100000"/>
              </a:lnSpc>
              <a:spcBef>
                <a:spcPts val="0"/>
              </a:spcBef>
              <a:spcAft>
                <a:spcPts val="0"/>
              </a:spcAft>
              <a:buSzPts val="1400"/>
              <a:buNone/>
            </a:pPr>
            <a:endParaRPr/>
          </a:p>
        </p:txBody>
      </p:sp>
      <p:sp>
        <p:nvSpPr>
          <p:cNvPr id="114" name="Google Shape;114;p3:notes"/>
          <p:cNvSpPr txBox="1">
            <a:spLocks noGrp="1"/>
          </p:cNvSpPr>
          <p:nvPr>
            <p:ph type="sldNum" idx="12"/>
          </p:nvPr>
        </p:nvSpPr>
        <p:spPr>
          <a:xfrm>
            <a:off x="3976333" y="8839014"/>
            <a:ext cx="3041968" cy="465296"/>
          </a:xfrm>
          <a:prstGeom prst="rect">
            <a:avLst/>
          </a:prstGeom>
          <a:noFill/>
          <a:ln>
            <a:noFill/>
          </a:ln>
        </p:spPr>
        <p:txBody>
          <a:bodyPr spcFirstLastPara="1" wrap="square" lIns="93275" tIns="46625" rIns="93275" bIns="46625" anchor="b" anchorCtr="0">
            <a:noAutofit/>
          </a:bodyPr>
          <a:lstStyle/>
          <a:p>
            <a:pPr marL="0" lvl="0" indent="0" algn="r" rtl="0">
              <a:lnSpc>
                <a:spcPct val="100000"/>
              </a:lnSpc>
              <a:spcBef>
                <a:spcPts val="0"/>
              </a:spcBef>
              <a:spcAft>
                <a:spcPts val="0"/>
              </a:spcAft>
              <a:buSzPts val="1400"/>
              <a:buNone/>
            </a:pPr>
            <a:fld id="{00000000-1234-1234-1234-123412341234}" type="slidenum">
              <a:rPr lang="en-US"/>
              <a:t>21</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4:notes"/>
          <p:cNvSpPr>
            <a:spLocks noGrp="1" noRot="1" noChangeAspect="1"/>
          </p:cNvSpPr>
          <p:nvPr>
            <p:ph type="sldImg" idx="2"/>
          </p:nvPr>
        </p:nvSpPr>
        <p:spPr>
          <a:xfrm>
            <a:off x="1184275" y="698500"/>
            <a:ext cx="4651375" cy="34893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9" name="Google Shape;119;p4:notes"/>
          <p:cNvSpPr txBox="1">
            <a:spLocks noGrp="1"/>
          </p:cNvSpPr>
          <p:nvPr>
            <p:ph type="body" idx="1"/>
          </p:nvPr>
        </p:nvSpPr>
        <p:spPr>
          <a:xfrm>
            <a:off x="701993" y="4420315"/>
            <a:ext cx="5615940" cy="4187666"/>
          </a:xfrm>
          <a:prstGeom prst="rect">
            <a:avLst/>
          </a:prstGeom>
          <a:noFill/>
          <a:ln>
            <a:noFill/>
          </a:ln>
        </p:spPr>
        <p:txBody>
          <a:bodyPr spcFirstLastPara="1" wrap="square" lIns="93275" tIns="46625" rIns="93275" bIns="46625" anchor="t" anchorCtr="0">
            <a:normAutofit/>
          </a:bodyPr>
          <a:lstStyle/>
          <a:p>
            <a:pPr marL="457200" lvl="0" indent="-228600" algn="l" rtl="0">
              <a:lnSpc>
                <a:spcPct val="200000"/>
              </a:lnSpc>
              <a:spcBef>
                <a:spcPts val="0"/>
              </a:spcBef>
              <a:spcAft>
                <a:spcPts val="0"/>
              </a:spcAft>
              <a:buSzPts val="800"/>
              <a:buFont typeface="Arial"/>
              <a:buNone/>
            </a:pPr>
            <a:r>
              <a:rPr lang="en-US" sz="800">
                <a:latin typeface="Arial"/>
                <a:ea typeface="Arial"/>
                <a:cs typeface="Arial"/>
                <a:sym typeface="Arial"/>
              </a:rPr>
              <a:t>As we are all familiar at this point, pavement is the structure used to transport materials, goods, or people to different locations, often with vehicles of some sort.</a:t>
            </a:r>
            <a:endParaRPr sz="800">
              <a:latin typeface="Arial"/>
              <a:ea typeface="Arial"/>
              <a:cs typeface="Arial"/>
              <a:sym typeface="Arial"/>
            </a:endParaRPr>
          </a:p>
        </p:txBody>
      </p:sp>
      <p:sp>
        <p:nvSpPr>
          <p:cNvPr id="120" name="Google Shape;120;p4:notes"/>
          <p:cNvSpPr txBox="1">
            <a:spLocks noGrp="1"/>
          </p:cNvSpPr>
          <p:nvPr>
            <p:ph type="sldNum" idx="12"/>
          </p:nvPr>
        </p:nvSpPr>
        <p:spPr>
          <a:xfrm>
            <a:off x="3976333" y="8839014"/>
            <a:ext cx="3041968" cy="465296"/>
          </a:xfrm>
          <a:prstGeom prst="rect">
            <a:avLst/>
          </a:prstGeom>
          <a:noFill/>
          <a:ln>
            <a:noFill/>
          </a:ln>
        </p:spPr>
        <p:txBody>
          <a:bodyPr spcFirstLastPara="1" wrap="square" lIns="93275" tIns="46625" rIns="93275" bIns="46625" anchor="b" anchorCtr="0">
            <a:noAutofit/>
          </a:bodyPr>
          <a:lstStyle/>
          <a:p>
            <a:pPr marL="0" lvl="0" indent="0" algn="r" rtl="0">
              <a:lnSpc>
                <a:spcPct val="100000"/>
              </a:lnSpc>
              <a:spcBef>
                <a:spcPts val="0"/>
              </a:spcBef>
              <a:spcAft>
                <a:spcPts val="0"/>
              </a:spcAft>
              <a:buSzPts val="1400"/>
              <a:buNone/>
            </a:pPr>
            <a:fld id="{00000000-1234-1234-1234-123412341234}" type="slidenum">
              <a:rPr lang="en-US"/>
              <a:t>22</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1231ebf4157_0_13:notes"/>
          <p:cNvSpPr>
            <a:spLocks noGrp="1" noRot="1" noChangeAspect="1"/>
          </p:cNvSpPr>
          <p:nvPr>
            <p:ph type="sldImg" idx="2"/>
          </p:nvPr>
        </p:nvSpPr>
        <p:spPr>
          <a:xfrm>
            <a:off x="1184275" y="698500"/>
            <a:ext cx="4651375" cy="34893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7" name="Google Shape;127;g1231ebf4157_0_13:notes"/>
          <p:cNvSpPr txBox="1">
            <a:spLocks noGrp="1"/>
          </p:cNvSpPr>
          <p:nvPr>
            <p:ph type="body" idx="1"/>
          </p:nvPr>
        </p:nvSpPr>
        <p:spPr>
          <a:xfrm>
            <a:off x="701993" y="4420315"/>
            <a:ext cx="5616000" cy="4187700"/>
          </a:xfrm>
          <a:prstGeom prst="rect">
            <a:avLst/>
          </a:prstGeom>
          <a:noFill/>
          <a:ln>
            <a:noFill/>
          </a:ln>
        </p:spPr>
        <p:txBody>
          <a:bodyPr spcFirstLastPara="1" wrap="square" lIns="93275" tIns="46625" rIns="93275" bIns="46625" anchor="t" anchorCtr="0">
            <a:noAutofit/>
          </a:bodyPr>
          <a:lstStyle/>
          <a:p>
            <a:pPr marL="457200" lvl="0" indent="-317500" algn="l" rtl="0">
              <a:lnSpc>
                <a:spcPct val="100000"/>
              </a:lnSpc>
              <a:spcBef>
                <a:spcPts val="0"/>
              </a:spcBef>
              <a:spcAft>
                <a:spcPts val="0"/>
              </a:spcAft>
              <a:buSzPts val="1400"/>
              <a:buChar char="-"/>
            </a:pPr>
            <a:r>
              <a:rPr lang="en-US"/>
              <a:t>all of these factors have a big influence on the mix performance.</a:t>
            </a:r>
            <a:endParaRPr/>
          </a:p>
          <a:p>
            <a:pPr marL="457200" lvl="0" indent="-317500" algn="l" rtl="0">
              <a:lnSpc>
                <a:spcPct val="100000"/>
              </a:lnSpc>
              <a:spcBef>
                <a:spcPts val="0"/>
              </a:spcBef>
              <a:spcAft>
                <a:spcPts val="0"/>
              </a:spcAft>
              <a:buSzPts val="1400"/>
              <a:buChar char="-"/>
            </a:pPr>
            <a:r>
              <a:rPr lang="en-US"/>
              <a:t>Superpave was developed in 1984 to improve the </a:t>
            </a:r>
            <a:endParaRPr/>
          </a:p>
          <a:p>
            <a:pPr marL="457200" lvl="0" indent="-317500" algn="l" rtl="0">
              <a:lnSpc>
                <a:spcPct val="100000"/>
              </a:lnSpc>
              <a:spcBef>
                <a:spcPts val="0"/>
              </a:spcBef>
              <a:spcAft>
                <a:spcPts val="0"/>
              </a:spcAft>
              <a:buSzPts val="1400"/>
              <a:buChar char="-"/>
            </a:pPr>
            <a:r>
              <a:rPr lang="en-US"/>
              <a:t>uses volumetric verification, such as specific gravity, air voids, absorption, etc..</a:t>
            </a:r>
            <a:endParaRPr/>
          </a:p>
          <a:p>
            <a:pPr marL="457200" lvl="0" indent="-317500" algn="l" rtl="0">
              <a:lnSpc>
                <a:spcPct val="100000"/>
              </a:lnSpc>
              <a:spcBef>
                <a:spcPts val="0"/>
              </a:spcBef>
              <a:spcAft>
                <a:spcPts val="0"/>
              </a:spcAft>
              <a:buSzPts val="1400"/>
              <a:buChar char="-"/>
            </a:pPr>
            <a:endParaRPr/>
          </a:p>
        </p:txBody>
      </p:sp>
      <p:sp>
        <p:nvSpPr>
          <p:cNvPr id="128" name="Google Shape;128;g1231ebf4157_0_13:notes"/>
          <p:cNvSpPr txBox="1">
            <a:spLocks noGrp="1"/>
          </p:cNvSpPr>
          <p:nvPr>
            <p:ph type="sldNum" idx="12"/>
          </p:nvPr>
        </p:nvSpPr>
        <p:spPr>
          <a:xfrm>
            <a:off x="3976333" y="8839014"/>
            <a:ext cx="3042000" cy="465300"/>
          </a:xfrm>
          <a:prstGeom prst="rect">
            <a:avLst/>
          </a:prstGeom>
          <a:noFill/>
          <a:ln>
            <a:noFill/>
          </a:ln>
        </p:spPr>
        <p:txBody>
          <a:bodyPr spcFirstLastPara="1" wrap="square" lIns="93275" tIns="46625" rIns="93275" bIns="46625"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23</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127cee21013_0_34:notes"/>
          <p:cNvSpPr>
            <a:spLocks noGrp="1" noRot="1" noChangeAspect="1"/>
          </p:cNvSpPr>
          <p:nvPr>
            <p:ph type="sldImg" idx="2"/>
          </p:nvPr>
        </p:nvSpPr>
        <p:spPr>
          <a:xfrm>
            <a:off x="1184275" y="698500"/>
            <a:ext cx="4651500" cy="34893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127cee21013_0_34:notes"/>
          <p:cNvSpPr txBox="1">
            <a:spLocks noGrp="1"/>
          </p:cNvSpPr>
          <p:nvPr>
            <p:ph type="body" idx="1"/>
          </p:nvPr>
        </p:nvSpPr>
        <p:spPr>
          <a:xfrm>
            <a:off x="701993" y="4420315"/>
            <a:ext cx="5616000" cy="4187700"/>
          </a:xfrm>
          <a:prstGeom prst="rect">
            <a:avLst/>
          </a:prstGeom>
        </p:spPr>
        <p:txBody>
          <a:bodyPr spcFirstLastPara="1" wrap="square" lIns="93275" tIns="46625" rIns="93275" bIns="46625" anchor="t" anchorCtr="0">
            <a:noAutofit/>
          </a:bodyPr>
          <a:lstStyle/>
          <a:p>
            <a:pPr marL="0" lvl="0" indent="0" algn="l" rtl="0">
              <a:spcBef>
                <a:spcPts val="0"/>
              </a:spcBef>
              <a:spcAft>
                <a:spcPts val="0"/>
              </a:spcAft>
              <a:buNone/>
            </a:pPr>
            <a:endParaRPr/>
          </a:p>
        </p:txBody>
      </p:sp>
      <p:sp>
        <p:nvSpPr>
          <p:cNvPr id="138" name="Google Shape;138;g127cee21013_0_34:notes"/>
          <p:cNvSpPr txBox="1">
            <a:spLocks noGrp="1"/>
          </p:cNvSpPr>
          <p:nvPr>
            <p:ph type="sldNum" idx="12"/>
          </p:nvPr>
        </p:nvSpPr>
        <p:spPr>
          <a:xfrm>
            <a:off x="3976333" y="8839014"/>
            <a:ext cx="3042000" cy="465300"/>
          </a:xfrm>
          <a:prstGeom prst="rect">
            <a:avLst/>
          </a:prstGeom>
        </p:spPr>
        <p:txBody>
          <a:bodyPr spcFirstLastPara="1" wrap="square" lIns="93275" tIns="46625" rIns="93275" bIns="46625"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24</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127cee21013_0_0:notes"/>
          <p:cNvSpPr>
            <a:spLocks noGrp="1" noRot="1" noChangeAspect="1"/>
          </p:cNvSpPr>
          <p:nvPr>
            <p:ph type="sldImg" idx="2"/>
          </p:nvPr>
        </p:nvSpPr>
        <p:spPr>
          <a:xfrm>
            <a:off x="1184275" y="698500"/>
            <a:ext cx="4651500" cy="34893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127cee21013_0_0:notes"/>
          <p:cNvSpPr txBox="1">
            <a:spLocks noGrp="1"/>
          </p:cNvSpPr>
          <p:nvPr>
            <p:ph type="body" idx="1"/>
          </p:nvPr>
        </p:nvSpPr>
        <p:spPr>
          <a:xfrm>
            <a:off x="701993" y="4420315"/>
            <a:ext cx="5616000" cy="4187700"/>
          </a:xfrm>
          <a:prstGeom prst="rect">
            <a:avLst/>
          </a:prstGeom>
        </p:spPr>
        <p:txBody>
          <a:bodyPr spcFirstLastPara="1" wrap="square" lIns="93275" tIns="46625" rIns="93275" bIns="46625" anchor="t" anchorCtr="0">
            <a:noAutofit/>
          </a:bodyPr>
          <a:lstStyle/>
          <a:p>
            <a:pPr marL="0" lvl="0" indent="0" algn="l" rtl="0">
              <a:spcBef>
                <a:spcPts val="0"/>
              </a:spcBef>
              <a:spcAft>
                <a:spcPts val="0"/>
              </a:spcAft>
              <a:buNone/>
            </a:pPr>
            <a:endParaRPr/>
          </a:p>
        </p:txBody>
      </p:sp>
      <p:sp>
        <p:nvSpPr>
          <p:cNvPr id="145" name="Google Shape;145;g127cee21013_0_0:notes"/>
          <p:cNvSpPr txBox="1">
            <a:spLocks noGrp="1"/>
          </p:cNvSpPr>
          <p:nvPr>
            <p:ph type="sldNum" idx="12"/>
          </p:nvPr>
        </p:nvSpPr>
        <p:spPr>
          <a:xfrm>
            <a:off x="3976333" y="8839014"/>
            <a:ext cx="3042000" cy="465300"/>
          </a:xfrm>
          <a:prstGeom prst="rect">
            <a:avLst/>
          </a:prstGeom>
        </p:spPr>
        <p:txBody>
          <a:bodyPr spcFirstLastPara="1" wrap="square" lIns="93275" tIns="46625" rIns="93275" bIns="46625"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25</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127cee21013_0_19:notes"/>
          <p:cNvSpPr>
            <a:spLocks noGrp="1" noRot="1" noChangeAspect="1"/>
          </p:cNvSpPr>
          <p:nvPr>
            <p:ph type="sldImg" idx="2"/>
          </p:nvPr>
        </p:nvSpPr>
        <p:spPr>
          <a:xfrm>
            <a:off x="1184275" y="698500"/>
            <a:ext cx="4651500" cy="34893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127cee21013_0_19:notes"/>
          <p:cNvSpPr txBox="1">
            <a:spLocks noGrp="1"/>
          </p:cNvSpPr>
          <p:nvPr>
            <p:ph type="body" idx="1"/>
          </p:nvPr>
        </p:nvSpPr>
        <p:spPr>
          <a:xfrm>
            <a:off x="701993" y="4420315"/>
            <a:ext cx="5616000" cy="4187700"/>
          </a:xfrm>
          <a:prstGeom prst="rect">
            <a:avLst/>
          </a:prstGeom>
        </p:spPr>
        <p:txBody>
          <a:bodyPr spcFirstLastPara="1" wrap="square" lIns="93275" tIns="46625" rIns="93275" bIns="46625" anchor="t" anchorCtr="0">
            <a:noAutofit/>
          </a:bodyPr>
          <a:lstStyle/>
          <a:p>
            <a:pPr marL="0" lvl="0" indent="0" algn="l" rtl="0">
              <a:spcBef>
                <a:spcPts val="0"/>
              </a:spcBef>
              <a:spcAft>
                <a:spcPts val="0"/>
              </a:spcAft>
              <a:buNone/>
            </a:pPr>
            <a:endParaRPr/>
          </a:p>
        </p:txBody>
      </p:sp>
      <p:sp>
        <p:nvSpPr>
          <p:cNvPr id="153" name="Google Shape;153;g127cee21013_0_19:notes"/>
          <p:cNvSpPr txBox="1">
            <a:spLocks noGrp="1"/>
          </p:cNvSpPr>
          <p:nvPr>
            <p:ph type="sldNum" idx="12"/>
          </p:nvPr>
        </p:nvSpPr>
        <p:spPr>
          <a:xfrm>
            <a:off x="3976333" y="8839014"/>
            <a:ext cx="3042000" cy="465300"/>
          </a:xfrm>
          <a:prstGeom prst="rect">
            <a:avLst/>
          </a:prstGeom>
        </p:spPr>
        <p:txBody>
          <a:bodyPr spcFirstLastPara="1" wrap="square" lIns="93275" tIns="46625" rIns="93275" bIns="46625"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26</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p7:notes"/>
          <p:cNvSpPr txBox="1">
            <a:spLocks noGrp="1"/>
          </p:cNvSpPr>
          <p:nvPr>
            <p:ph type="body" idx="1"/>
          </p:nvPr>
        </p:nvSpPr>
        <p:spPr>
          <a:xfrm>
            <a:off x="701993" y="4420315"/>
            <a:ext cx="5615940" cy="4187666"/>
          </a:xfrm>
          <a:prstGeom prst="rect">
            <a:avLst/>
          </a:prstGeom>
        </p:spPr>
        <p:txBody>
          <a:bodyPr spcFirstLastPara="1" wrap="square" lIns="93275" tIns="46625" rIns="93275" bIns="46625" anchor="t" anchorCtr="0">
            <a:noAutofit/>
          </a:bodyPr>
          <a:lstStyle/>
          <a:p>
            <a:pPr marL="0" lvl="0" indent="0" algn="l" rtl="0">
              <a:spcBef>
                <a:spcPts val="0"/>
              </a:spcBef>
              <a:spcAft>
                <a:spcPts val="0"/>
              </a:spcAft>
              <a:buNone/>
            </a:pPr>
            <a:endParaRPr/>
          </a:p>
        </p:txBody>
      </p:sp>
      <p:sp>
        <p:nvSpPr>
          <p:cNvPr id="160" name="Google Shape;160;p7:notes"/>
          <p:cNvSpPr>
            <a:spLocks noGrp="1" noRot="1" noChangeAspect="1"/>
          </p:cNvSpPr>
          <p:nvPr>
            <p:ph type="sldImg" idx="2"/>
          </p:nvPr>
        </p:nvSpPr>
        <p:spPr>
          <a:xfrm>
            <a:off x="1184275" y="698500"/>
            <a:ext cx="4651375" cy="34893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127cee21013_0_50:notes"/>
          <p:cNvSpPr>
            <a:spLocks noGrp="1" noRot="1" noChangeAspect="1"/>
          </p:cNvSpPr>
          <p:nvPr>
            <p:ph type="sldImg" idx="2"/>
          </p:nvPr>
        </p:nvSpPr>
        <p:spPr>
          <a:xfrm>
            <a:off x="1184275" y="698500"/>
            <a:ext cx="4651375" cy="348932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127cee21013_0_50:notes"/>
          <p:cNvSpPr txBox="1">
            <a:spLocks noGrp="1"/>
          </p:cNvSpPr>
          <p:nvPr>
            <p:ph type="body" idx="1"/>
          </p:nvPr>
        </p:nvSpPr>
        <p:spPr>
          <a:xfrm>
            <a:off x="701993" y="4420315"/>
            <a:ext cx="5616000" cy="4187700"/>
          </a:xfrm>
          <a:prstGeom prst="rect">
            <a:avLst/>
          </a:prstGeom>
        </p:spPr>
        <p:txBody>
          <a:bodyPr spcFirstLastPara="1" wrap="square" lIns="93275" tIns="46625" rIns="93275" bIns="46625" anchor="t" anchorCtr="0">
            <a:noAutofit/>
          </a:bodyPr>
          <a:lstStyle/>
          <a:p>
            <a:pPr marL="0" lvl="0" indent="0" algn="l" rtl="0">
              <a:spcBef>
                <a:spcPts val="0"/>
              </a:spcBef>
              <a:spcAft>
                <a:spcPts val="0"/>
              </a:spcAft>
              <a:buNone/>
            </a:pPr>
            <a:endParaRPr/>
          </a:p>
        </p:txBody>
      </p:sp>
      <p:sp>
        <p:nvSpPr>
          <p:cNvPr id="168" name="Google Shape;168;g127cee21013_0_50:notes"/>
          <p:cNvSpPr txBox="1">
            <a:spLocks noGrp="1"/>
          </p:cNvSpPr>
          <p:nvPr>
            <p:ph type="sldNum" idx="12"/>
          </p:nvPr>
        </p:nvSpPr>
        <p:spPr>
          <a:xfrm>
            <a:off x="3976333" y="8839014"/>
            <a:ext cx="3042000" cy="465300"/>
          </a:xfrm>
          <a:prstGeom prst="rect">
            <a:avLst/>
          </a:prstGeom>
        </p:spPr>
        <p:txBody>
          <a:bodyPr spcFirstLastPara="1" wrap="square" lIns="93275" tIns="46625" rIns="93275" bIns="46625"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28</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p5:notes"/>
          <p:cNvSpPr>
            <a:spLocks noGrp="1" noRot="1" noChangeAspect="1"/>
          </p:cNvSpPr>
          <p:nvPr>
            <p:ph type="sldImg" idx="2"/>
          </p:nvPr>
        </p:nvSpPr>
        <p:spPr>
          <a:xfrm>
            <a:off x="1184275" y="698500"/>
            <a:ext cx="4651375" cy="34893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5" name="Google Shape;175;p5:notes"/>
          <p:cNvSpPr txBox="1">
            <a:spLocks noGrp="1"/>
          </p:cNvSpPr>
          <p:nvPr>
            <p:ph type="body" idx="1"/>
          </p:nvPr>
        </p:nvSpPr>
        <p:spPr>
          <a:xfrm>
            <a:off x="701993" y="4420315"/>
            <a:ext cx="5615940" cy="4187666"/>
          </a:xfrm>
          <a:prstGeom prst="rect">
            <a:avLst/>
          </a:prstGeom>
          <a:noFill/>
          <a:ln>
            <a:noFill/>
          </a:ln>
        </p:spPr>
        <p:txBody>
          <a:bodyPr spcFirstLastPara="1" wrap="square" lIns="93275" tIns="46625" rIns="93275" bIns="46625" anchor="t" anchorCtr="0">
            <a:normAutofit/>
          </a:bodyPr>
          <a:lstStyle/>
          <a:p>
            <a:pPr marL="342900" lvl="0" indent="-342900" algn="l" rtl="0">
              <a:lnSpc>
                <a:spcPct val="200000"/>
              </a:lnSpc>
              <a:spcBef>
                <a:spcPts val="0"/>
              </a:spcBef>
              <a:spcAft>
                <a:spcPts val="0"/>
              </a:spcAft>
              <a:buClr>
                <a:schemeClr val="dk1"/>
              </a:buClr>
              <a:buSzPts val="1200"/>
              <a:buFont typeface="Noto Sans Symbols"/>
              <a:buChar char="✔"/>
            </a:pPr>
            <a:r>
              <a:rPr lang="en-US" sz="1200">
                <a:latin typeface="Arial"/>
                <a:ea typeface="Arial"/>
                <a:cs typeface="Arial"/>
                <a:sym typeface="Arial"/>
              </a:rPr>
              <a:t>These are concrete characteristics</a:t>
            </a:r>
            <a:endParaRPr/>
          </a:p>
          <a:p>
            <a:pPr marL="342900" lvl="0" indent="-342900" algn="l" rtl="0">
              <a:lnSpc>
                <a:spcPct val="200000"/>
              </a:lnSpc>
              <a:spcBef>
                <a:spcPts val="0"/>
              </a:spcBef>
              <a:spcAft>
                <a:spcPts val="0"/>
              </a:spcAft>
              <a:buClr>
                <a:schemeClr val="dk1"/>
              </a:buClr>
              <a:buSzPts val="1200"/>
              <a:buFont typeface="Noto Sans Symbols"/>
              <a:buChar char="✔"/>
            </a:pPr>
            <a:r>
              <a:rPr lang="en-US" sz="1200">
                <a:latin typeface="Arial"/>
                <a:ea typeface="Arial"/>
                <a:cs typeface="Arial"/>
                <a:sym typeface="Arial"/>
              </a:rPr>
              <a:t>Speak out all points in brief</a:t>
            </a:r>
            <a:endParaRPr/>
          </a:p>
          <a:p>
            <a:pPr marL="0" lvl="0" indent="0" algn="l" rtl="0">
              <a:lnSpc>
                <a:spcPct val="200000"/>
              </a:lnSpc>
              <a:spcBef>
                <a:spcPts val="0"/>
              </a:spcBef>
              <a:spcAft>
                <a:spcPts val="0"/>
              </a:spcAft>
              <a:buSzPts val="1400"/>
              <a:buNone/>
            </a:pPr>
            <a:r>
              <a:rPr lang="en-US" sz="1200">
                <a:latin typeface="Arial"/>
                <a:ea typeface="Arial"/>
                <a:cs typeface="Arial"/>
                <a:sym typeface="Arial"/>
              </a:rPr>
              <a:t>*Can be skipped in the concrete specialized presentation</a:t>
            </a:r>
            <a:endParaRPr/>
          </a:p>
          <a:p>
            <a:pPr marL="0" lvl="0" indent="0" algn="l" rtl="0">
              <a:lnSpc>
                <a:spcPct val="100000"/>
              </a:lnSpc>
              <a:spcBef>
                <a:spcPts val="0"/>
              </a:spcBef>
              <a:spcAft>
                <a:spcPts val="0"/>
              </a:spcAft>
              <a:buSzPts val="1400"/>
              <a:buNone/>
            </a:pPr>
            <a:endParaRPr/>
          </a:p>
        </p:txBody>
      </p:sp>
      <p:sp>
        <p:nvSpPr>
          <p:cNvPr id="176" name="Google Shape;176;p5:notes"/>
          <p:cNvSpPr txBox="1">
            <a:spLocks noGrp="1"/>
          </p:cNvSpPr>
          <p:nvPr>
            <p:ph type="sldNum" idx="12"/>
          </p:nvPr>
        </p:nvSpPr>
        <p:spPr>
          <a:xfrm>
            <a:off x="3976333" y="8839014"/>
            <a:ext cx="3041968" cy="465296"/>
          </a:xfrm>
          <a:prstGeom prst="rect">
            <a:avLst/>
          </a:prstGeom>
          <a:noFill/>
          <a:ln>
            <a:noFill/>
          </a:ln>
        </p:spPr>
        <p:txBody>
          <a:bodyPr spcFirstLastPara="1" wrap="square" lIns="93275" tIns="46625" rIns="93275" bIns="46625" anchor="b" anchorCtr="0">
            <a:noAutofit/>
          </a:bodyPr>
          <a:lstStyle/>
          <a:p>
            <a:pPr marL="0" lvl="0" indent="0" algn="r" rtl="0">
              <a:lnSpc>
                <a:spcPct val="100000"/>
              </a:lnSpc>
              <a:spcBef>
                <a:spcPts val="0"/>
              </a:spcBef>
              <a:spcAft>
                <a:spcPts val="0"/>
              </a:spcAft>
              <a:buSzPts val="1400"/>
              <a:buNone/>
            </a:pPr>
            <a:fld id="{00000000-1234-1234-1234-123412341234}" type="slidenum">
              <a:rPr lang="en-US"/>
              <a:t>29</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First, let me introduce the background of this project.</a:t>
            </a:r>
            <a:endParaRPr lang="en-US" sz="800" b="0" dirty="0">
              <a:effectLst/>
            </a:endParaRPr>
          </a:p>
          <a:p>
            <a:pPr rtl="0"/>
            <a:r>
              <a:rPr lang="en-US" sz="1200" b="0" i="0" u="none" strike="noStrike" kern="1200" dirty="0">
                <a:solidFill>
                  <a:schemeClr val="tx1"/>
                </a:solidFill>
                <a:effectLst/>
                <a:latin typeface="+mn-lt"/>
                <a:ea typeface="+mn-ea"/>
                <a:cs typeface="+mn-cs"/>
              </a:rPr>
              <a:t>There are several different pavement distresses, such as various cracks, patching, sealing, that occur over the course of a pavement’s service life and can negatively impact the performance and longevity of the structure lifespan. These distresses can occur as a result of loading, environmental conditions, chemicals, and materials used. </a:t>
            </a:r>
            <a:endParaRPr lang="en-US" sz="800" b="0" dirty="0">
              <a:effectLst/>
            </a:endParaRPr>
          </a:p>
          <a:p>
            <a:pPr rtl="0"/>
            <a:br>
              <a:rPr lang="en-US" sz="800" b="0" dirty="0">
                <a:effectLst/>
              </a:rPr>
            </a:br>
            <a:r>
              <a:rPr lang="en-US" sz="1200" b="0" i="0" u="none" strike="noStrike" kern="1200" dirty="0">
                <a:solidFill>
                  <a:schemeClr val="tx1"/>
                </a:solidFill>
                <a:effectLst/>
                <a:latin typeface="+mn-lt"/>
                <a:ea typeface="+mn-ea"/>
                <a:cs typeface="+mn-cs"/>
              </a:rPr>
              <a:t>The traditional method to determine the number, type, and distribution of defects is often achieved by engineers identifying and counting them manually. However, this method is time consuming, labor intensive and also sometimes dangerous, as it affects the traffic.</a:t>
            </a:r>
            <a:endParaRPr lang="en-US" sz="800" b="0" dirty="0">
              <a:effectLst/>
            </a:endParaRPr>
          </a:p>
          <a:p>
            <a:pPr rtl="0"/>
            <a:br>
              <a:rPr lang="en-US" sz="800" b="0" dirty="0">
                <a:effectLst/>
              </a:rPr>
            </a:br>
            <a:r>
              <a:rPr lang="en-US" sz="1200" b="0" i="0" u="none" strike="noStrike" kern="1200" dirty="0">
                <a:solidFill>
                  <a:schemeClr val="tx1"/>
                </a:solidFill>
                <a:effectLst/>
                <a:latin typeface="+mn-lt"/>
                <a:ea typeface="+mn-ea"/>
                <a:cs typeface="+mn-cs"/>
              </a:rPr>
              <a:t>A promising new field of interdisciplinary work with computer science being applied to the civil engineering industry, is intelligent pavement defect inspection and identification. If this method is implemented correctly, it could be utilized to identify pavement defects, the severity of the distress, and implement repairs; all through nondestructive methods. </a:t>
            </a:r>
            <a:endParaRPr lang="en-US" sz="800" dirty="0">
              <a:latin typeface="Arial" panose="020B0604020202020204" pitchFamily="34" charset="0"/>
              <a:cs typeface="Arial" panose="020B0604020202020204" pitchFamily="34" charset="0"/>
            </a:endParaRPr>
          </a:p>
          <a:p>
            <a:pPr marL="0" indent="0">
              <a:lnSpc>
                <a:spcPct val="200000"/>
              </a:lnSpc>
              <a:buFont typeface="Wingdings" panose="05000000000000000000" pitchFamily="2" charset="2"/>
              <a:buNone/>
            </a:pPr>
            <a:endParaRPr lang="en-US" sz="800" dirty="0">
              <a:latin typeface="Arial" panose="020B0604020202020204" pitchFamily="34" charset="0"/>
              <a:cs typeface="Arial" panose="020B0604020202020204" pitchFamily="34" charset="0"/>
            </a:endParaRPr>
          </a:p>
          <a:p>
            <a:pPr marL="0" indent="0">
              <a:lnSpc>
                <a:spcPct val="200000"/>
              </a:lnSpc>
              <a:buFont typeface="Wingdings" panose="05000000000000000000" pitchFamily="2" charset="2"/>
              <a:buNone/>
            </a:pPr>
            <a:endParaRPr lang="en-US" sz="8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FA26487E-518C-43F7-A8EE-728BE395642E}" type="slidenum">
              <a:rPr lang="en-US" smtClean="0"/>
              <a:pPr/>
              <a:t>3</a:t>
            </a:fld>
            <a:endParaRPr lang="en-US"/>
          </a:p>
        </p:txBody>
      </p:sp>
    </p:spTree>
    <p:extLst>
      <p:ext uri="{BB962C8B-B14F-4D97-AF65-F5344CB8AC3E}">
        <p14:creationId xmlns:p14="http://schemas.microsoft.com/office/powerpoint/2010/main" val="423397271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1231ebf4157_0_23:notes"/>
          <p:cNvSpPr>
            <a:spLocks noGrp="1" noRot="1" noChangeAspect="1"/>
          </p:cNvSpPr>
          <p:nvPr>
            <p:ph type="sldImg" idx="2"/>
          </p:nvPr>
        </p:nvSpPr>
        <p:spPr>
          <a:xfrm>
            <a:off x="1184275" y="698500"/>
            <a:ext cx="4651375" cy="34893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4" name="Google Shape;184;g1231ebf4157_0_23:notes"/>
          <p:cNvSpPr txBox="1">
            <a:spLocks noGrp="1"/>
          </p:cNvSpPr>
          <p:nvPr>
            <p:ph type="body" idx="1"/>
          </p:nvPr>
        </p:nvSpPr>
        <p:spPr>
          <a:xfrm>
            <a:off x="701993" y="4420315"/>
            <a:ext cx="5616000" cy="4187700"/>
          </a:xfrm>
          <a:prstGeom prst="rect">
            <a:avLst/>
          </a:prstGeom>
          <a:noFill/>
          <a:ln>
            <a:noFill/>
          </a:ln>
        </p:spPr>
        <p:txBody>
          <a:bodyPr spcFirstLastPara="1" wrap="square" lIns="93275" tIns="46625" rIns="93275" bIns="46625" anchor="t" anchorCtr="0">
            <a:noAutofit/>
          </a:bodyPr>
          <a:lstStyle/>
          <a:p>
            <a:pPr marL="0" lvl="0" indent="0" algn="l" rtl="0">
              <a:lnSpc>
                <a:spcPct val="100000"/>
              </a:lnSpc>
              <a:spcBef>
                <a:spcPts val="0"/>
              </a:spcBef>
              <a:spcAft>
                <a:spcPts val="0"/>
              </a:spcAft>
              <a:buSzPts val="1400"/>
              <a:buNone/>
            </a:pPr>
            <a:endParaRPr/>
          </a:p>
        </p:txBody>
      </p:sp>
      <p:sp>
        <p:nvSpPr>
          <p:cNvPr id="185" name="Google Shape;185;g1231ebf4157_0_23:notes"/>
          <p:cNvSpPr txBox="1">
            <a:spLocks noGrp="1"/>
          </p:cNvSpPr>
          <p:nvPr>
            <p:ph type="sldNum" idx="12"/>
          </p:nvPr>
        </p:nvSpPr>
        <p:spPr>
          <a:xfrm>
            <a:off x="3976333" y="8839014"/>
            <a:ext cx="3042000" cy="465300"/>
          </a:xfrm>
          <a:prstGeom prst="rect">
            <a:avLst/>
          </a:prstGeom>
          <a:noFill/>
          <a:ln>
            <a:noFill/>
          </a:ln>
        </p:spPr>
        <p:txBody>
          <a:bodyPr spcFirstLastPara="1" wrap="square" lIns="93275" tIns="46625" rIns="93275" bIns="46625"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30</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127522c8731_0_37:notes"/>
          <p:cNvSpPr>
            <a:spLocks noGrp="1" noRot="1" noChangeAspect="1"/>
          </p:cNvSpPr>
          <p:nvPr>
            <p:ph type="sldImg" idx="2"/>
          </p:nvPr>
        </p:nvSpPr>
        <p:spPr>
          <a:xfrm>
            <a:off x="1184275" y="698500"/>
            <a:ext cx="4651500" cy="34893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127522c8731_0_37:notes"/>
          <p:cNvSpPr txBox="1">
            <a:spLocks noGrp="1"/>
          </p:cNvSpPr>
          <p:nvPr>
            <p:ph type="body" idx="1"/>
          </p:nvPr>
        </p:nvSpPr>
        <p:spPr>
          <a:xfrm>
            <a:off x="701993" y="4420315"/>
            <a:ext cx="5616000" cy="4187700"/>
          </a:xfrm>
          <a:prstGeom prst="rect">
            <a:avLst/>
          </a:prstGeom>
        </p:spPr>
        <p:txBody>
          <a:bodyPr spcFirstLastPara="1" wrap="square" lIns="93275" tIns="46625" rIns="93275" bIns="46625" anchor="t" anchorCtr="0">
            <a:noAutofit/>
          </a:bodyPr>
          <a:lstStyle/>
          <a:p>
            <a:pPr marL="0" lvl="0" indent="0" algn="l" rtl="0">
              <a:spcBef>
                <a:spcPts val="0"/>
              </a:spcBef>
              <a:spcAft>
                <a:spcPts val="0"/>
              </a:spcAft>
              <a:buNone/>
            </a:pPr>
            <a:endParaRPr/>
          </a:p>
        </p:txBody>
      </p:sp>
      <p:sp>
        <p:nvSpPr>
          <p:cNvPr id="193" name="Google Shape;193;g127522c8731_0_37:notes"/>
          <p:cNvSpPr txBox="1">
            <a:spLocks noGrp="1"/>
          </p:cNvSpPr>
          <p:nvPr>
            <p:ph type="sldNum" idx="12"/>
          </p:nvPr>
        </p:nvSpPr>
        <p:spPr>
          <a:xfrm>
            <a:off x="3976333" y="8839014"/>
            <a:ext cx="3042000" cy="465300"/>
          </a:xfrm>
          <a:prstGeom prst="rect">
            <a:avLst/>
          </a:prstGeom>
        </p:spPr>
        <p:txBody>
          <a:bodyPr spcFirstLastPara="1" wrap="square" lIns="93275" tIns="46625" rIns="93275" bIns="46625"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31</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123d822e841_0_32:notes"/>
          <p:cNvSpPr>
            <a:spLocks noGrp="1" noRot="1" noChangeAspect="1"/>
          </p:cNvSpPr>
          <p:nvPr>
            <p:ph type="sldImg" idx="2"/>
          </p:nvPr>
        </p:nvSpPr>
        <p:spPr>
          <a:xfrm>
            <a:off x="1184275" y="698500"/>
            <a:ext cx="4651375" cy="34893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8" name="Google Shape;198;g123d822e841_0_32:notes"/>
          <p:cNvSpPr txBox="1">
            <a:spLocks noGrp="1"/>
          </p:cNvSpPr>
          <p:nvPr>
            <p:ph type="body" idx="1"/>
          </p:nvPr>
        </p:nvSpPr>
        <p:spPr>
          <a:xfrm>
            <a:off x="701993" y="4420315"/>
            <a:ext cx="5616000" cy="4187700"/>
          </a:xfrm>
          <a:prstGeom prst="rect">
            <a:avLst/>
          </a:prstGeom>
          <a:noFill/>
          <a:ln>
            <a:noFill/>
          </a:ln>
        </p:spPr>
        <p:txBody>
          <a:bodyPr spcFirstLastPara="1" wrap="square" lIns="93275" tIns="46625" rIns="93275" bIns="46625" anchor="t" anchorCtr="0">
            <a:noAutofit/>
          </a:bodyPr>
          <a:lstStyle/>
          <a:p>
            <a:pPr marL="457200" lvl="0" indent="-317500" algn="l" rtl="0">
              <a:lnSpc>
                <a:spcPct val="100000"/>
              </a:lnSpc>
              <a:spcBef>
                <a:spcPts val="0"/>
              </a:spcBef>
              <a:spcAft>
                <a:spcPts val="0"/>
              </a:spcAft>
              <a:buSzPts val="1400"/>
              <a:buChar char="-"/>
            </a:pPr>
            <a:r>
              <a:rPr lang="en-US"/>
              <a:t>High amount of uncertainty associated with high RAP mixes.</a:t>
            </a:r>
            <a:endParaRPr/>
          </a:p>
          <a:p>
            <a:pPr marL="457200" lvl="0" indent="-317500" algn="l" rtl="0">
              <a:lnSpc>
                <a:spcPct val="100000"/>
              </a:lnSpc>
              <a:spcBef>
                <a:spcPts val="0"/>
              </a:spcBef>
              <a:spcAft>
                <a:spcPts val="0"/>
              </a:spcAft>
              <a:buSzPts val="1400"/>
              <a:buChar char="-"/>
            </a:pPr>
            <a:r>
              <a:rPr lang="en-US"/>
              <a:t>maltenes - the ‘glue’ portion of the pavement mix</a:t>
            </a:r>
            <a:endParaRPr/>
          </a:p>
          <a:p>
            <a:pPr marL="457200" lvl="0" indent="-317500" algn="l" rtl="0">
              <a:lnSpc>
                <a:spcPct val="100000"/>
              </a:lnSpc>
              <a:spcBef>
                <a:spcPts val="0"/>
              </a:spcBef>
              <a:spcAft>
                <a:spcPts val="0"/>
              </a:spcAft>
              <a:buSzPts val="1400"/>
              <a:buChar char="-"/>
            </a:pPr>
            <a:r>
              <a:rPr lang="en-US"/>
              <a:t>asphaltenes - responsible for pavement rigidity </a:t>
            </a:r>
            <a:endParaRPr/>
          </a:p>
          <a:p>
            <a:pPr marL="457200" lvl="0" indent="-317500" algn="l" rtl="0">
              <a:lnSpc>
                <a:spcPct val="100000"/>
              </a:lnSpc>
              <a:spcBef>
                <a:spcPts val="0"/>
              </a:spcBef>
              <a:spcAft>
                <a:spcPts val="0"/>
              </a:spcAft>
              <a:buSzPts val="1400"/>
              <a:buChar char="-"/>
            </a:pPr>
            <a:endParaRPr/>
          </a:p>
        </p:txBody>
      </p:sp>
      <p:sp>
        <p:nvSpPr>
          <p:cNvPr id="199" name="Google Shape;199;g123d822e841_0_32:notes"/>
          <p:cNvSpPr txBox="1">
            <a:spLocks noGrp="1"/>
          </p:cNvSpPr>
          <p:nvPr>
            <p:ph type="sldNum" idx="12"/>
          </p:nvPr>
        </p:nvSpPr>
        <p:spPr>
          <a:xfrm>
            <a:off x="3976333" y="8839014"/>
            <a:ext cx="3042000" cy="465300"/>
          </a:xfrm>
          <a:prstGeom prst="rect">
            <a:avLst/>
          </a:prstGeom>
          <a:noFill/>
          <a:ln>
            <a:noFill/>
          </a:ln>
        </p:spPr>
        <p:txBody>
          <a:bodyPr spcFirstLastPara="1" wrap="square" lIns="93275" tIns="46625" rIns="93275" bIns="46625"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32</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1231ebf4157_0_7:notes"/>
          <p:cNvSpPr>
            <a:spLocks noGrp="1" noRot="1" noChangeAspect="1"/>
          </p:cNvSpPr>
          <p:nvPr>
            <p:ph type="sldImg" idx="2"/>
          </p:nvPr>
        </p:nvSpPr>
        <p:spPr>
          <a:xfrm>
            <a:off x="1184275" y="698500"/>
            <a:ext cx="4651375" cy="34893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Google Shape;208;g1231ebf4157_0_7:notes"/>
          <p:cNvSpPr txBox="1">
            <a:spLocks noGrp="1"/>
          </p:cNvSpPr>
          <p:nvPr>
            <p:ph type="body" idx="1"/>
          </p:nvPr>
        </p:nvSpPr>
        <p:spPr>
          <a:xfrm>
            <a:off x="701993" y="4420315"/>
            <a:ext cx="5616000" cy="4187700"/>
          </a:xfrm>
          <a:prstGeom prst="rect">
            <a:avLst/>
          </a:prstGeom>
          <a:noFill/>
          <a:ln>
            <a:noFill/>
          </a:ln>
        </p:spPr>
        <p:txBody>
          <a:bodyPr spcFirstLastPara="1" wrap="square" lIns="93275" tIns="46625" rIns="93275" bIns="46625" anchor="t" anchorCtr="0">
            <a:noAutofit/>
          </a:bodyPr>
          <a:lstStyle/>
          <a:p>
            <a:pPr marL="0" lvl="0" indent="0" algn="l" rtl="0">
              <a:lnSpc>
                <a:spcPct val="100000"/>
              </a:lnSpc>
              <a:spcBef>
                <a:spcPts val="0"/>
              </a:spcBef>
              <a:spcAft>
                <a:spcPts val="0"/>
              </a:spcAft>
              <a:buSzPts val="1400"/>
              <a:buNone/>
            </a:pPr>
            <a:endParaRPr/>
          </a:p>
        </p:txBody>
      </p:sp>
      <p:sp>
        <p:nvSpPr>
          <p:cNvPr id="209" name="Google Shape;209;g1231ebf4157_0_7:notes"/>
          <p:cNvSpPr txBox="1">
            <a:spLocks noGrp="1"/>
          </p:cNvSpPr>
          <p:nvPr>
            <p:ph type="sldNum" idx="12"/>
          </p:nvPr>
        </p:nvSpPr>
        <p:spPr>
          <a:xfrm>
            <a:off x="3976333" y="8839014"/>
            <a:ext cx="3042000" cy="465300"/>
          </a:xfrm>
          <a:prstGeom prst="rect">
            <a:avLst/>
          </a:prstGeom>
          <a:noFill/>
          <a:ln>
            <a:noFill/>
          </a:ln>
        </p:spPr>
        <p:txBody>
          <a:bodyPr spcFirstLastPara="1" wrap="square" lIns="93275" tIns="46625" rIns="93275" bIns="46625"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33</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123d822e841_0_2:notes"/>
          <p:cNvSpPr>
            <a:spLocks noGrp="1" noRot="1" noChangeAspect="1"/>
          </p:cNvSpPr>
          <p:nvPr>
            <p:ph type="sldImg" idx="2"/>
          </p:nvPr>
        </p:nvSpPr>
        <p:spPr>
          <a:xfrm>
            <a:off x="1184275" y="698500"/>
            <a:ext cx="4651375" cy="34893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1" name="Google Shape;221;g123d822e841_0_2:notes"/>
          <p:cNvSpPr txBox="1">
            <a:spLocks noGrp="1"/>
          </p:cNvSpPr>
          <p:nvPr>
            <p:ph type="body" idx="1"/>
          </p:nvPr>
        </p:nvSpPr>
        <p:spPr>
          <a:xfrm>
            <a:off x="701993" y="4420315"/>
            <a:ext cx="5616000" cy="4187700"/>
          </a:xfrm>
          <a:prstGeom prst="rect">
            <a:avLst/>
          </a:prstGeom>
          <a:noFill/>
          <a:ln>
            <a:noFill/>
          </a:ln>
        </p:spPr>
        <p:txBody>
          <a:bodyPr spcFirstLastPara="1" wrap="square" lIns="93275" tIns="46625" rIns="93275" bIns="46625" anchor="t" anchorCtr="0">
            <a:noAutofit/>
          </a:bodyPr>
          <a:lstStyle/>
          <a:p>
            <a:pPr marL="0" lvl="0" indent="0" algn="l" rtl="0">
              <a:lnSpc>
                <a:spcPct val="100000"/>
              </a:lnSpc>
              <a:spcBef>
                <a:spcPts val="0"/>
              </a:spcBef>
              <a:spcAft>
                <a:spcPts val="0"/>
              </a:spcAft>
              <a:buSzPts val="1400"/>
              <a:buNone/>
            </a:pPr>
            <a:r>
              <a:rPr lang="en-US"/>
              <a:t>** include brief history of other tests</a:t>
            </a:r>
            <a:endParaRPr/>
          </a:p>
        </p:txBody>
      </p:sp>
      <p:sp>
        <p:nvSpPr>
          <p:cNvPr id="222" name="Google Shape;222;g123d822e841_0_2:notes"/>
          <p:cNvSpPr txBox="1">
            <a:spLocks noGrp="1"/>
          </p:cNvSpPr>
          <p:nvPr>
            <p:ph type="sldNum" idx="12"/>
          </p:nvPr>
        </p:nvSpPr>
        <p:spPr>
          <a:xfrm>
            <a:off x="3976333" y="8839014"/>
            <a:ext cx="3042000" cy="465300"/>
          </a:xfrm>
          <a:prstGeom prst="rect">
            <a:avLst/>
          </a:prstGeom>
          <a:noFill/>
          <a:ln>
            <a:noFill/>
          </a:ln>
        </p:spPr>
        <p:txBody>
          <a:bodyPr spcFirstLastPara="1" wrap="square" lIns="93275" tIns="46625" rIns="93275" bIns="46625"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34</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127522c8731_0_24:notes"/>
          <p:cNvSpPr>
            <a:spLocks noGrp="1" noRot="1" noChangeAspect="1"/>
          </p:cNvSpPr>
          <p:nvPr>
            <p:ph type="sldImg" idx="2"/>
          </p:nvPr>
        </p:nvSpPr>
        <p:spPr>
          <a:xfrm>
            <a:off x="1184275" y="698500"/>
            <a:ext cx="4651500" cy="34893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127522c8731_0_24:notes"/>
          <p:cNvSpPr txBox="1">
            <a:spLocks noGrp="1"/>
          </p:cNvSpPr>
          <p:nvPr>
            <p:ph type="body" idx="1"/>
          </p:nvPr>
        </p:nvSpPr>
        <p:spPr>
          <a:xfrm>
            <a:off x="701993" y="4420315"/>
            <a:ext cx="5616000" cy="4187700"/>
          </a:xfrm>
          <a:prstGeom prst="rect">
            <a:avLst/>
          </a:prstGeom>
        </p:spPr>
        <p:txBody>
          <a:bodyPr spcFirstLastPara="1" wrap="square" lIns="93275" tIns="46625" rIns="93275" bIns="46625" anchor="t" anchorCtr="0">
            <a:noAutofit/>
          </a:bodyPr>
          <a:lstStyle/>
          <a:p>
            <a:pPr marL="0" lvl="0" indent="0" algn="l" rtl="0">
              <a:spcBef>
                <a:spcPts val="0"/>
              </a:spcBef>
              <a:spcAft>
                <a:spcPts val="0"/>
              </a:spcAft>
              <a:buNone/>
            </a:pPr>
            <a:endParaRPr/>
          </a:p>
        </p:txBody>
      </p:sp>
      <p:sp>
        <p:nvSpPr>
          <p:cNvPr id="232" name="Google Shape;232;g127522c8731_0_24:notes"/>
          <p:cNvSpPr txBox="1">
            <a:spLocks noGrp="1"/>
          </p:cNvSpPr>
          <p:nvPr>
            <p:ph type="sldNum" idx="12"/>
          </p:nvPr>
        </p:nvSpPr>
        <p:spPr>
          <a:xfrm>
            <a:off x="3976333" y="8839014"/>
            <a:ext cx="3042000" cy="465300"/>
          </a:xfrm>
          <a:prstGeom prst="rect">
            <a:avLst/>
          </a:prstGeom>
        </p:spPr>
        <p:txBody>
          <a:bodyPr spcFirstLastPara="1" wrap="square" lIns="93275" tIns="46625" rIns="93275" bIns="46625"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35</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123d822e841_0_48:notes"/>
          <p:cNvSpPr>
            <a:spLocks noGrp="1" noRot="1" noChangeAspect="1"/>
          </p:cNvSpPr>
          <p:nvPr>
            <p:ph type="sldImg" idx="2"/>
          </p:nvPr>
        </p:nvSpPr>
        <p:spPr>
          <a:xfrm>
            <a:off x="1184275" y="698500"/>
            <a:ext cx="4651500" cy="34893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0" name="Google Shape;240;g123d822e841_0_48:notes"/>
          <p:cNvSpPr txBox="1">
            <a:spLocks noGrp="1"/>
          </p:cNvSpPr>
          <p:nvPr>
            <p:ph type="body" idx="1"/>
          </p:nvPr>
        </p:nvSpPr>
        <p:spPr>
          <a:xfrm>
            <a:off x="701993" y="4420315"/>
            <a:ext cx="5616000" cy="4187700"/>
          </a:xfrm>
          <a:prstGeom prst="rect">
            <a:avLst/>
          </a:prstGeom>
          <a:noFill/>
          <a:ln>
            <a:noFill/>
          </a:ln>
        </p:spPr>
        <p:txBody>
          <a:bodyPr spcFirstLastPara="1" wrap="square" lIns="93275" tIns="46625" rIns="93275" bIns="46625" anchor="t"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a:latin typeface="Arial"/>
                <a:ea typeface="Arial"/>
                <a:cs typeface="Arial"/>
                <a:sym typeface="Arial"/>
              </a:rPr>
              <a:t>Speak out all points</a:t>
            </a:r>
            <a:endParaRPr/>
          </a:p>
          <a:p>
            <a:pPr marL="0" lvl="0" indent="0" algn="l" rtl="0">
              <a:lnSpc>
                <a:spcPct val="100000"/>
              </a:lnSpc>
              <a:spcBef>
                <a:spcPts val="0"/>
              </a:spcBef>
              <a:spcAft>
                <a:spcPts val="0"/>
              </a:spcAft>
              <a:buSzPts val="1400"/>
              <a:buNone/>
            </a:pPr>
            <a:endParaRPr/>
          </a:p>
        </p:txBody>
      </p:sp>
      <p:sp>
        <p:nvSpPr>
          <p:cNvPr id="241" name="Google Shape;241;g123d822e841_0_48:notes"/>
          <p:cNvSpPr txBox="1">
            <a:spLocks noGrp="1"/>
          </p:cNvSpPr>
          <p:nvPr>
            <p:ph type="sldNum" idx="12"/>
          </p:nvPr>
        </p:nvSpPr>
        <p:spPr>
          <a:xfrm>
            <a:off x="3976333" y="8839014"/>
            <a:ext cx="3042000" cy="465300"/>
          </a:xfrm>
          <a:prstGeom prst="rect">
            <a:avLst/>
          </a:prstGeom>
          <a:noFill/>
          <a:ln>
            <a:noFill/>
          </a:ln>
        </p:spPr>
        <p:txBody>
          <a:bodyPr spcFirstLastPara="1" wrap="square" lIns="93275" tIns="46625" rIns="93275" bIns="46625" anchor="b" anchorCtr="0">
            <a:noAutofit/>
          </a:bodyPr>
          <a:lstStyle/>
          <a:p>
            <a:pPr marL="0" lvl="0" indent="0" algn="r" rtl="0">
              <a:lnSpc>
                <a:spcPct val="100000"/>
              </a:lnSpc>
              <a:spcBef>
                <a:spcPts val="0"/>
              </a:spcBef>
              <a:spcAft>
                <a:spcPts val="0"/>
              </a:spcAft>
              <a:buSzPts val="1400"/>
              <a:buNone/>
            </a:pPr>
            <a:fld id="{00000000-1234-1234-1234-123412341234}" type="slidenum">
              <a:rPr lang="en-US"/>
              <a:t>36</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123d822e841_0_57:notes"/>
          <p:cNvSpPr>
            <a:spLocks noGrp="1" noRot="1" noChangeAspect="1"/>
          </p:cNvSpPr>
          <p:nvPr>
            <p:ph type="sldImg" idx="2"/>
          </p:nvPr>
        </p:nvSpPr>
        <p:spPr>
          <a:xfrm>
            <a:off x="1184275" y="698500"/>
            <a:ext cx="4651375" cy="34893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6" name="Google Shape;246;g123d822e841_0_57:notes"/>
          <p:cNvSpPr txBox="1">
            <a:spLocks noGrp="1"/>
          </p:cNvSpPr>
          <p:nvPr>
            <p:ph type="body" idx="1"/>
          </p:nvPr>
        </p:nvSpPr>
        <p:spPr>
          <a:xfrm>
            <a:off x="701993" y="4420315"/>
            <a:ext cx="5616000" cy="4187700"/>
          </a:xfrm>
          <a:prstGeom prst="rect">
            <a:avLst/>
          </a:prstGeom>
          <a:noFill/>
          <a:ln>
            <a:noFill/>
          </a:ln>
        </p:spPr>
        <p:txBody>
          <a:bodyPr spcFirstLastPara="1" wrap="square" lIns="93275" tIns="46625" rIns="93275" bIns="46625" anchor="t" anchorCtr="0">
            <a:noAutofit/>
          </a:bodyPr>
          <a:lstStyle/>
          <a:p>
            <a:pPr marL="0" lvl="0" indent="0" algn="l" rtl="0">
              <a:lnSpc>
                <a:spcPct val="100000"/>
              </a:lnSpc>
              <a:spcBef>
                <a:spcPts val="0"/>
              </a:spcBef>
              <a:spcAft>
                <a:spcPts val="0"/>
              </a:spcAft>
              <a:buSzPts val="1400"/>
              <a:buNone/>
            </a:pPr>
            <a:endParaRPr/>
          </a:p>
        </p:txBody>
      </p:sp>
      <p:sp>
        <p:nvSpPr>
          <p:cNvPr id="247" name="Google Shape;247;g123d822e841_0_57:notes"/>
          <p:cNvSpPr txBox="1">
            <a:spLocks noGrp="1"/>
          </p:cNvSpPr>
          <p:nvPr>
            <p:ph type="sldNum" idx="12"/>
          </p:nvPr>
        </p:nvSpPr>
        <p:spPr>
          <a:xfrm>
            <a:off x="3976333" y="8839014"/>
            <a:ext cx="3042000" cy="465300"/>
          </a:xfrm>
          <a:prstGeom prst="rect">
            <a:avLst/>
          </a:prstGeom>
          <a:noFill/>
          <a:ln>
            <a:noFill/>
          </a:ln>
        </p:spPr>
        <p:txBody>
          <a:bodyPr spcFirstLastPara="1" wrap="square" lIns="93275" tIns="46625" rIns="93275" bIns="46625"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37</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1245839e343_0_0:notes"/>
          <p:cNvSpPr>
            <a:spLocks noGrp="1" noRot="1" noChangeAspect="1"/>
          </p:cNvSpPr>
          <p:nvPr>
            <p:ph type="sldImg" idx="2"/>
          </p:nvPr>
        </p:nvSpPr>
        <p:spPr>
          <a:xfrm>
            <a:off x="1184275" y="698500"/>
            <a:ext cx="4651500" cy="34893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3" name="Google Shape;253;g1245839e343_0_0:notes"/>
          <p:cNvSpPr txBox="1">
            <a:spLocks noGrp="1"/>
          </p:cNvSpPr>
          <p:nvPr>
            <p:ph type="body" idx="1"/>
          </p:nvPr>
        </p:nvSpPr>
        <p:spPr>
          <a:xfrm>
            <a:off x="701993" y="4420315"/>
            <a:ext cx="5616000" cy="4187700"/>
          </a:xfrm>
          <a:prstGeom prst="rect">
            <a:avLst/>
          </a:prstGeom>
          <a:noFill/>
          <a:ln>
            <a:noFill/>
          </a:ln>
        </p:spPr>
        <p:txBody>
          <a:bodyPr spcFirstLastPara="1" wrap="square" lIns="93275" tIns="46625" rIns="93275" bIns="46625" anchor="t"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a:latin typeface="Arial"/>
                <a:ea typeface="Arial"/>
                <a:cs typeface="Arial"/>
                <a:sym typeface="Arial"/>
              </a:rPr>
              <a:t>Speak out all points</a:t>
            </a:r>
            <a:endParaRPr/>
          </a:p>
          <a:p>
            <a:pPr marL="0" lvl="0" indent="0" algn="l" rtl="0">
              <a:lnSpc>
                <a:spcPct val="100000"/>
              </a:lnSpc>
              <a:spcBef>
                <a:spcPts val="0"/>
              </a:spcBef>
              <a:spcAft>
                <a:spcPts val="0"/>
              </a:spcAft>
              <a:buSzPts val="1400"/>
              <a:buNone/>
            </a:pPr>
            <a:endParaRPr/>
          </a:p>
        </p:txBody>
      </p:sp>
      <p:sp>
        <p:nvSpPr>
          <p:cNvPr id="254" name="Google Shape;254;g1245839e343_0_0:notes"/>
          <p:cNvSpPr txBox="1">
            <a:spLocks noGrp="1"/>
          </p:cNvSpPr>
          <p:nvPr>
            <p:ph type="sldNum" idx="12"/>
          </p:nvPr>
        </p:nvSpPr>
        <p:spPr>
          <a:xfrm>
            <a:off x="3976333" y="8839014"/>
            <a:ext cx="3042000" cy="465300"/>
          </a:xfrm>
          <a:prstGeom prst="rect">
            <a:avLst/>
          </a:prstGeom>
          <a:noFill/>
          <a:ln>
            <a:noFill/>
          </a:ln>
        </p:spPr>
        <p:txBody>
          <a:bodyPr spcFirstLastPara="1" wrap="square" lIns="93275" tIns="46625" rIns="93275" bIns="46625" anchor="b" anchorCtr="0">
            <a:noAutofit/>
          </a:bodyPr>
          <a:lstStyle/>
          <a:p>
            <a:pPr marL="0" lvl="0" indent="0" algn="r" rtl="0">
              <a:lnSpc>
                <a:spcPct val="100000"/>
              </a:lnSpc>
              <a:spcBef>
                <a:spcPts val="0"/>
              </a:spcBef>
              <a:spcAft>
                <a:spcPts val="0"/>
              </a:spcAft>
              <a:buSzPts val="1400"/>
              <a:buNone/>
            </a:pPr>
            <a:fld id="{00000000-1234-1234-1234-123412341234}" type="slidenum">
              <a:rPr lang="en-US"/>
              <a:t>38</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125416f3d02_0_0:notes"/>
          <p:cNvSpPr>
            <a:spLocks noGrp="1" noRot="1" noChangeAspect="1"/>
          </p:cNvSpPr>
          <p:nvPr>
            <p:ph type="sldImg" idx="2"/>
          </p:nvPr>
        </p:nvSpPr>
        <p:spPr>
          <a:xfrm>
            <a:off x="1184275" y="698500"/>
            <a:ext cx="4651375" cy="34893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9" name="Google Shape;259;g125416f3d02_0_0:notes"/>
          <p:cNvSpPr txBox="1">
            <a:spLocks noGrp="1"/>
          </p:cNvSpPr>
          <p:nvPr>
            <p:ph type="body" idx="1"/>
          </p:nvPr>
        </p:nvSpPr>
        <p:spPr>
          <a:xfrm>
            <a:off x="701993" y="4420315"/>
            <a:ext cx="5616000" cy="4187700"/>
          </a:xfrm>
          <a:prstGeom prst="rect">
            <a:avLst/>
          </a:prstGeom>
          <a:noFill/>
          <a:ln>
            <a:noFill/>
          </a:ln>
        </p:spPr>
        <p:txBody>
          <a:bodyPr spcFirstLastPara="1" wrap="square" lIns="93275" tIns="46625" rIns="93275" bIns="46625" anchor="t" anchorCtr="0">
            <a:noAutofit/>
          </a:bodyPr>
          <a:lstStyle/>
          <a:p>
            <a:pPr marL="0" lvl="0" indent="0" algn="l" rtl="0">
              <a:lnSpc>
                <a:spcPct val="100000"/>
              </a:lnSpc>
              <a:spcBef>
                <a:spcPts val="0"/>
              </a:spcBef>
              <a:spcAft>
                <a:spcPts val="0"/>
              </a:spcAft>
              <a:buSzPts val="1400"/>
              <a:buNone/>
            </a:pPr>
            <a:endParaRPr/>
          </a:p>
        </p:txBody>
      </p:sp>
      <p:sp>
        <p:nvSpPr>
          <p:cNvPr id="260" name="Google Shape;260;g125416f3d02_0_0:notes"/>
          <p:cNvSpPr txBox="1">
            <a:spLocks noGrp="1"/>
          </p:cNvSpPr>
          <p:nvPr>
            <p:ph type="sldNum" idx="12"/>
          </p:nvPr>
        </p:nvSpPr>
        <p:spPr>
          <a:xfrm>
            <a:off x="3976333" y="8839014"/>
            <a:ext cx="3042000" cy="465300"/>
          </a:xfrm>
          <a:prstGeom prst="rect">
            <a:avLst/>
          </a:prstGeom>
          <a:noFill/>
          <a:ln>
            <a:noFill/>
          </a:ln>
        </p:spPr>
        <p:txBody>
          <a:bodyPr spcFirstLastPara="1" wrap="square" lIns="93275" tIns="46625" rIns="93275" bIns="46625"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39</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First, let me introduce the background of this project.</a:t>
            </a:r>
            <a:endParaRPr lang="en-US" sz="800" b="0" dirty="0">
              <a:effectLst/>
            </a:endParaRPr>
          </a:p>
          <a:p>
            <a:pPr rtl="0"/>
            <a:r>
              <a:rPr lang="en-US" sz="1200" b="0" i="0" u="none" strike="noStrike" kern="1200" dirty="0">
                <a:solidFill>
                  <a:schemeClr val="tx1"/>
                </a:solidFill>
                <a:effectLst/>
                <a:latin typeface="+mn-lt"/>
                <a:ea typeface="+mn-ea"/>
                <a:cs typeface="+mn-cs"/>
              </a:rPr>
              <a:t>There are several different pavement distresses, such as various cracks, patching, sealing, that occur over the course of a pavement’s service life and can negatively impact the performance and longevity of the structure lifespan. These distresses can occur as a result of loading, environmental conditions, chemicals, and materials used. </a:t>
            </a:r>
            <a:endParaRPr lang="en-US" sz="800" b="0" dirty="0">
              <a:effectLst/>
            </a:endParaRPr>
          </a:p>
          <a:p>
            <a:pPr rtl="0"/>
            <a:br>
              <a:rPr lang="en-US" sz="800" b="0" dirty="0">
                <a:effectLst/>
              </a:rPr>
            </a:br>
            <a:r>
              <a:rPr lang="en-US" sz="1200" b="0" i="0" u="none" strike="noStrike" kern="1200" dirty="0">
                <a:solidFill>
                  <a:schemeClr val="tx1"/>
                </a:solidFill>
                <a:effectLst/>
                <a:latin typeface="+mn-lt"/>
                <a:ea typeface="+mn-ea"/>
                <a:cs typeface="+mn-cs"/>
              </a:rPr>
              <a:t>The traditional method to determine the number, type, and distribution of defects is often achieved by engineers identifying and counting them manually. However, this method is time consuming, labor intensive and also sometimes dangerous, as it affects the traffic.</a:t>
            </a:r>
            <a:endParaRPr lang="en-US" sz="800" b="0" dirty="0">
              <a:effectLst/>
            </a:endParaRPr>
          </a:p>
          <a:p>
            <a:pPr rtl="0"/>
            <a:br>
              <a:rPr lang="en-US" sz="800" b="0" dirty="0">
                <a:effectLst/>
              </a:rPr>
            </a:br>
            <a:r>
              <a:rPr lang="en-US" sz="1200" b="0" i="0" u="none" strike="noStrike" kern="1200" dirty="0">
                <a:solidFill>
                  <a:schemeClr val="tx1"/>
                </a:solidFill>
                <a:effectLst/>
                <a:latin typeface="+mn-lt"/>
                <a:ea typeface="+mn-ea"/>
                <a:cs typeface="+mn-cs"/>
              </a:rPr>
              <a:t>A promising new field of interdisciplinary work with computer science being applied to the civil engineering industry, is intelligent pavement defect inspection and identification. If this method is implemented correctly, it could be utilized to identify pavement defects, the severity of the distress, and implement repairs; all through nondestructive methods. </a:t>
            </a:r>
            <a:endParaRPr lang="en-US" sz="800" dirty="0">
              <a:latin typeface="Arial" panose="020B0604020202020204" pitchFamily="34" charset="0"/>
              <a:cs typeface="Arial" panose="020B0604020202020204" pitchFamily="34" charset="0"/>
            </a:endParaRPr>
          </a:p>
          <a:p>
            <a:pPr marL="0" indent="0">
              <a:lnSpc>
                <a:spcPct val="200000"/>
              </a:lnSpc>
              <a:buFont typeface="Wingdings" panose="05000000000000000000" pitchFamily="2" charset="2"/>
              <a:buNone/>
            </a:pPr>
            <a:endParaRPr lang="en-US" sz="800" dirty="0">
              <a:latin typeface="Arial" panose="020B0604020202020204" pitchFamily="34" charset="0"/>
              <a:cs typeface="Arial" panose="020B0604020202020204" pitchFamily="34" charset="0"/>
            </a:endParaRPr>
          </a:p>
          <a:p>
            <a:pPr marL="0" indent="0">
              <a:lnSpc>
                <a:spcPct val="200000"/>
              </a:lnSpc>
              <a:buFont typeface="Wingdings" panose="05000000000000000000" pitchFamily="2" charset="2"/>
              <a:buNone/>
            </a:pPr>
            <a:endParaRPr lang="en-US" sz="8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FA26487E-518C-43F7-A8EE-728BE395642E}" type="slidenum">
              <a:rPr lang="en-US" smtClean="0"/>
              <a:pPr/>
              <a:t>4</a:t>
            </a:fld>
            <a:endParaRPr lang="en-US"/>
          </a:p>
        </p:txBody>
      </p:sp>
    </p:spTree>
    <p:extLst>
      <p:ext uri="{BB962C8B-B14F-4D97-AF65-F5344CB8AC3E}">
        <p14:creationId xmlns:p14="http://schemas.microsoft.com/office/powerpoint/2010/main" val="159066306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p8:notes"/>
          <p:cNvSpPr txBox="1">
            <a:spLocks noGrp="1"/>
          </p:cNvSpPr>
          <p:nvPr>
            <p:ph type="body" idx="1"/>
          </p:nvPr>
        </p:nvSpPr>
        <p:spPr>
          <a:xfrm>
            <a:off x="701993" y="4420315"/>
            <a:ext cx="5615940" cy="4187666"/>
          </a:xfrm>
          <a:prstGeom prst="rect">
            <a:avLst/>
          </a:prstGeom>
        </p:spPr>
        <p:txBody>
          <a:bodyPr spcFirstLastPara="1" wrap="square" lIns="93275" tIns="46625" rIns="93275" bIns="46625" anchor="t" anchorCtr="0">
            <a:noAutofit/>
          </a:bodyPr>
          <a:lstStyle/>
          <a:p>
            <a:pPr marL="0" lvl="0" indent="0" algn="l" rtl="0">
              <a:spcBef>
                <a:spcPts val="0"/>
              </a:spcBef>
              <a:spcAft>
                <a:spcPts val="0"/>
              </a:spcAft>
              <a:buNone/>
            </a:pPr>
            <a:endParaRPr/>
          </a:p>
        </p:txBody>
      </p:sp>
      <p:sp>
        <p:nvSpPr>
          <p:cNvPr id="300" name="Google Shape;300;p8:notes"/>
          <p:cNvSpPr>
            <a:spLocks noGrp="1" noRot="1" noChangeAspect="1"/>
          </p:cNvSpPr>
          <p:nvPr>
            <p:ph type="sldImg" idx="2"/>
          </p:nvPr>
        </p:nvSpPr>
        <p:spPr>
          <a:xfrm>
            <a:off x="1184275" y="698500"/>
            <a:ext cx="4651375" cy="34893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p9:notes"/>
          <p:cNvSpPr txBox="1">
            <a:spLocks noGrp="1"/>
          </p:cNvSpPr>
          <p:nvPr>
            <p:ph type="body" idx="1"/>
          </p:nvPr>
        </p:nvSpPr>
        <p:spPr>
          <a:xfrm>
            <a:off x="701993" y="4420315"/>
            <a:ext cx="5615940" cy="4187666"/>
          </a:xfrm>
          <a:prstGeom prst="rect">
            <a:avLst/>
          </a:prstGeom>
        </p:spPr>
        <p:txBody>
          <a:bodyPr spcFirstLastPara="1" wrap="square" lIns="93275" tIns="46625" rIns="93275" bIns="46625" anchor="t" anchorCtr="0">
            <a:noAutofit/>
          </a:bodyPr>
          <a:lstStyle/>
          <a:p>
            <a:pPr marL="0" lvl="0" indent="0" algn="l" rtl="0">
              <a:spcBef>
                <a:spcPts val="0"/>
              </a:spcBef>
              <a:spcAft>
                <a:spcPts val="0"/>
              </a:spcAft>
              <a:buNone/>
            </a:pPr>
            <a:endParaRPr/>
          </a:p>
        </p:txBody>
      </p:sp>
      <p:sp>
        <p:nvSpPr>
          <p:cNvPr id="336" name="Google Shape;336;p9:notes"/>
          <p:cNvSpPr>
            <a:spLocks noGrp="1" noRot="1" noChangeAspect="1"/>
          </p:cNvSpPr>
          <p:nvPr>
            <p:ph type="sldImg" idx="2"/>
          </p:nvPr>
        </p:nvSpPr>
        <p:spPr>
          <a:xfrm>
            <a:off x="1184275" y="698500"/>
            <a:ext cx="4651375" cy="34893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p10:notes"/>
          <p:cNvSpPr txBox="1">
            <a:spLocks noGrp="1"/>
          </p:cNvSpPr>
          <p:nvPr>
            <p:ph type="body" idx="1"/>
          </p:nvPr>
        </p:nvSpPr>
        <p:spPr>
          <a:xfrm>
            <a:off x="701993" y="4420315"/>
            <a:ext cx="5615940" cy="4187666"/>
          </a:xfrm>
          <a:prstGeom prst="rect">
            <a:avLst/>
          </a:prstGeom>
        </p:spPr>
        <p:txBody>
          <a:bodyPr spcFirstLastPara="1" wrap="square" lIns="93275" tIns="46625" rIns="93275" bIns="46625" anchor="t" anchorCtr="0">
            <a:noAutofit/>
          </a:bodyPr>
          <a:lstStyle/>
          <a:p>
            <a:pPr marL="0" lvl="0" indent="0" algn="l" rtl="0">
              <a:spcBef>
                <a:spcPts val="0"/>
              </a:spcBef>
              <a:spcAft>
                <a:spcPts val="0"/>
              </a:spcAft>
              <a:buNone/>
            </a:pPr>
            <a:endParaRPr/>
          </a:p>
        </p:txBody>
      </p:sp>
      <p:sp>
        <p:nvSpPr>
          <p:cNvPr id="366" name="Google Shape;366;p10:notes"/>
          <p:cNvSpPr>
            <a:spLocks noGrp="1" noRot="1" noChangeAspect="1"/>
          </p:cNvSpPr>
          <p:nvPr>
            <p:ph type="sldImg" idx="2"/>
          </p:nvPr>
        </p:nvSpPr>
        <p:spPr>
          <a:xfrm>
            <a:off x="1184275" y="698500"/>
            <a:ext cx="4651375" cy="34893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p11:notes"/>
          <p:cNvSpPr txBox="1">
            <a:spLocks noGrp="1"/>
          </p:cNvSpPr>
          <p:nvPr>
            <p:ph type="body" idx="1"/>
          </p:nvPr>
        </p:nvSpPr>
        <p:spPr>
          <a:xfrm>
            <a:off x="701993" y="4420315"/>
            <a:ext cx="5615940" cy="4187666"/>
          </a:xfrm>
          <a:prstGeom prst="rect">
            <a:avLst/>
          </a:prstGeom>
        </p:spPr>
        <p:txBody>
          <a:bodyPr spcFirstLastPara="1" wrap="square" lIns="93275" tIns="46625" rIns="93275" bIns="46625" anchor="t" anchorCtr="0">
            <a:noAutofit/>
          </a:bodyPr>
          <a:lstStyle/>
          <a:p>
            <a:pPr marL="0" lvl="0" indent="0" algn="l" rtl="0">
              <a:spcBef>
                <a:spcPts val="0"/>
              </a:spcBef>
              <a:spcAft>
                <a:spcPts val="0"/>
              </a:spcAft>
              <a:buNone/>
            </a:pPr>
            <a:endParaRPr/>
          </a:p>
        </p:txBody>
      </p:sp>
      <p:sp>
        <p:nvSpPr>
          <p:cNvPr id="372" name="Google Shape;372;p11:notes"/>
          <p:cNvSpPr>
            <a:spLocks noGrp="1" noRot="1" noChangeAspect="1"/>
          </p:cNvSpPr>
          <p:nvPr>
            <p:ph type="sldImg" idx="2"/>
          </p:nvPr>
        </p:nvSpPr>
        <p:spPr>
          <a:xfrm>
            <a:off x="1184275" y="698500"/>
            <a:ext cx="4651375" cy="34893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g1245839e343_0_5:notes"/>
          <p:cNvSpPr>
            <a:spLocks noGrp="1" noRot="1" noChangeAspect="1"/>
          </p:cNvSpPr>
          <p:nvPr>
            <p:ph type="sldImg" idx="2"/>
          </p:nvPr>
        </p:nvSpPr>
        <p:spPr>
          <a:xfrm>
            <a:off x="1184275" y="698500"/>
            <a:ext cx="4651375" cy="34893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9" name="Google Shape;379;g1245839e343_0_5:notes"/>
          <p:cNvSpPr txBox="1">
            <a:spLocks noGrp="1"/>
          </p:cNvSpPr>
          <p:nvPr>
            <p:ph type="body" idx="1"/>
          </p:nvPr>
        </p:nvSpPr>
        <p:spPr>
          <a:xfrm>
            <a:off x="701993" y="4420315"/>
            <a:ext cx="5616000" cy="4187700"/>
          </a:xfrm>
          <a:prstGeom prst="rect">
            <a:avLst/>
          </a:prstGeom>
          <a:noFill/>
          <a:ln>
            <a:noFill/>
          </a:ln>
        </p:spPr>
        <p:txBody>
          <a:bodyPr spcFirstLastPara="1" wrap="square" lIns="93275" tIns="46625" rIns="93275" bIns="46625" anchor="t" anchorCtr="0">
            <a:noAutofit/>
          </a:bodyPr>
          <a:lstStyle/>
          <a:p>
            <a:pPr marL="0" lvl="0" indent="0" algn="l" rtl="0">
              <a:lnSpc>
                <a:spcPct val="100000"/>
              </a:lnSpc>
              <a:spcBef>
                <a:spcPts val="0"/>
              </a:spcBef>
              <a:spcAft>
                <a:spcPts val="0"/>
              </a:spcAft>
              <a:buSzPts val="1400"/>
              <a:buNone/>
            </a:pPr>
            <a:endParaRPr/>
          </a:p>
        </p:txBody>
      </p:sp>
      <p:sp>
        <p:nvSpPr>
          <p:cNvPr id="380" name="Google Shape;380;g1245839e343_0_5:notes"/>
          <p:cNvSpPr txBox="1">
            <a:spLocks noGrp="1"/>
          </p:cNvSpPr>
          <p:nvPr>
            <p:ph type="sldNum" idx="12"/>
          </p:nvPr>
        </p:nvSpPr>
        <p:spPr>
          <a:xfrm>
            <a:off x="3976333" y="8839014"/>
            <a:ext cx="3042000" cy="465300"/>
          </a:xfrm>
          <a:prstGeom prst="rect">
            <a:avLst/>
          </a:prstGeom>
          <a:noFill/>
          <a:ln>
            <a:noFill/>
          </a:ln>
        </p:spPr>
        <p:txBody>
          <a:bodyPr spcFirstLastPara="1" wrap="square" lIns="93275" tIns="46625" rIns="93275" bIns="46625"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44</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g12465007c1e_0_0:notes"/>
          <p:cNvSpPr>
            <a:spLocks noGrp="1" noRot="1" noChangeAspect="1"/>
          </p:cNvSpPr>
          <p:nvPr>
            <p:ph type="sldImg" idx="2"/>
          </p:nvPr>
        </p:nvSpPr>
        <p:spPr>
          <a:xfrm>
            <a:off x="1184275" y="698500"/>
            <a:ext cx="4651375" cy="34893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7" name="Google Shape;387;g12465007c1e_0_0:notes"/>
          <p:cNvSpPr txBox="1">
            <a:spLocks noGrp="1"/>
          </p:cNvSpPr>
          <p:nvPr>
            <p:ph type="body" idx="1"/>
          </p:nvPr>
        </p:nvSpPr>
        <p:spPr>
          <a:xfrm>
            <a:off x="701993" y="4420315"/>
            <a:ext cx="5616000" cy="4187700"/>
          </a:xfrm>
          <a:prstGeom prst="rect">
            <a:avLst/>
          </a:prstGeom>
          <a:noFill/>
          <a:ln>
            <a:noFill/>
          </a:ln>
        </p:spPr>
        <p:txBody>
          <a:bodyPr spcFirstLastPara="1" wrap="square" lIns="93275" tIns="46625" rIns="93275" bIns="46625" anchor="t" anchorCtr="0">
            <a:noAutofit/>
          </a:bodyPr>
          <a:lstStyle/>
          <a:p>
            <a:pPr marL="0" lvl="0" indent="0" algn="l" rtl="0">
              <a:lnSpc>
                <a:spcPct val="100000"/>
              </a:lnSpc>
              <a:spcBef>
                <a:spcPts val="0"/>
              </a:spcBef>
              <a:spcAft>
                <a:spcPts val="0"/>
              </a:spcAft>
              <a:buSzPts val="1400"/>
              <a:buNone/>
            </a:pPr>
            <a:endParaRPr/>
          </a:p>
        </p:txBody>
      </p:sp>
      <p:sp>
        <p:nvSpPr>
          <p:cNvPr id="388" name="Google Shape;388;g12465007c1e_0_0:notes"/>
          <p:cNvSpPr txBox="1">
            <a:spLocks noGrp="1"/>
          </p:cNvSpPr>
          <p:nvPr>
            <p:ph type="sldNum" idx="12"/>
          </p:nvPr>
        </p:nvSpPr>
        <p:spPr>
          <a:xfrm>
            <a:off x="3976333" y="8839014"/>
            <a:ext cx="3042000" cy="465300"/>
          </a:xfrm>
          <a:prstGeom prst="rect">
            <a:avLst/>
          </a:prstGeom>
          <a:noFill/>
          <a:ln>
            <a:noFill/>
          </a:ln>
        </p:spPr>
        <p:txBody>
          <a:bodyPr spcFirstLastPara="1" wrap="square" lIns="93275" tIns="46625" rIns="93275" bIns="46625"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45</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g127cee21013_0_9:notes"/>
          <p:cNvSpPr>
            <a:spLocks noGrp="1" noRot="1" noChangeAspect="1"/>
          </p:cNvSpPr>
          <p:nvPr>
            <p:ph type="sldImg" idx="2"/>
          </p:nvPr>
        </p:nvSpPr>
        <p:spPr>
          <a:xfrm>
            <a:off x="1184275" y="698500"/>
            <a:ext cx="4651500" cy="34893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5" name="Google Shape;395;g127cee21013_0_9:notes"/>
          <p:cNvSpPr txBox="1">
            <a:spLocks noGrp="1"/>
          </p:cNvSpPr>
          <p:nvPr>
            <p:ph type="body" idx="1"/>
          </p:nvPr>
        </p:nvSpPr>
        <p:spPr>
          <a:xfrm>
            <a:off x="701993" y="4420315"/>
            <a:ext cx="5616000" cy="4187700"/>
          </a:xfrm>
          <a:prstGeom prst="rect">
            <a:avLst/>
          </a:prstGeom>
        </p:spPr>
        <p:txBody>
          <a:bodyPr spcFirstLastPara="1" wrap="square" lIns="93275" tIns="46625" rIns="93275" bIns="46625" anchor="t" anchorCtr="0">
            <a:noAutofit/>
          </a:bodyPr>
          <a:lstStyle/>
          <a:p>
            <a:pPr marL="0" lvl="0" indent="0" algn="l" rtl="0">
              <a:spcBef>
                <a:spcPts val="0"/>
              </a:spcBef>
              <a:spcAft>
                <a:spcPts val="0"/>
              </a:spcAft>
              <a:buNone/>
            </a:pPr>
            <a:endParaRPr/>
          </a:p>
        </p:txBody>
      </p:sp>
      <p:sp>
        <p:nvSpPr>
          <p:cNvPr id="396" name="Google Shape;396;g127cee21013_0_9:notes"/>
          <p:cNvSpPr txBox="1">
            <a:spLocks noGrp="1"/>
          </p:cNvSpPr>
          <p:nvPr>
            <p:ph type="sldNum" idx="12"/>
          </p:nvPr>
        </p:nvSpPr>
        <p:spPr>
          <a:xfrm>
            <a:off x="3976333" y="8839014"/>
            <a:ext cx="3042000" cy="465300"/>
          </a:xfrm>
          <a:prstGeom prst="rect">
            <a:avLst/>
          </a:prstGeom>
        </p:spPr>
        <p:txBody>
          <a:bodyPr spcFirstLastPara="1" wrap="square" lIns="93275" tIns="46625" rIns="93275" bIns="46625"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46</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g1245839e343_0_13:notes"/>
          <p:cNvSpPr>
            <a:spLocks noGrp="1" noRot="1" noChangeAspect="1"/>
          </p:cNvSpPr>
          <p:nvPr>
            <p:ph type="sldImg" idx="2"/>
          </p:nvPr>
        </p:nvSpPr>
        <p:spPr>
          <a:xfrm>
            <a:off x="1184275" y="698500"/>
            <a:ext cx="4651375" cy="34893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5" name="Google Shape;405;g1245839e343_0_13:notes"/>
          <p:cNvSpPr txBox="1">
            <a:spLocks noGrp="1"/>
          </p:cNvSpPr>
          <p:nvPr>
            <p:ph type="body" idx="1"/>
          </p:nvPr>
        </p:nvSpPr>
        <p:spPr>
          <a:xfrm>
            <a:off x="701993" y="4420315"/>
            <a:ext cx="5616000" cy="4187700"/>
          </a:xfrm>
          <a:prstGeom prst="rect">
            <a:avLst/>
          </a:prstGeom>
          <a:noFill/>
          <a:ln>
            <a:noFill/>
          </a:ln>
        </p:spPr>
        <p:txBody>
          <a:bodyPr spcFirstLastPara="1" wrap="square" lIns="93275" tIns="46625" rIns="93275" bIns="46625" anchor="t" anchorCtr="0">
            <a:noAutofit/>
          </a:bodyPr>
          <a:lstStyle/>
          <a:p>
            <a:pPr marL="0" lvl="0" indent="0" algn="l" rtl="0">
              <a:lnSpc>
                <a:spcPct val="100000"/>
              </a:lnSpc>
              <a:spcBef>
                <a:spcPts val="0"/>
              </a:spcBef>
              <a:spcAft>
                <a:spcPts val="0"/>
              </a:spcAft>
              <a:buSzPts val="1400"/>
              <a:buNone/>
            </a:pPr>
            <a:endParaRPr/>
          </a:p>
        </p:txBody>
      </p:sp>
      <p:sp>
        <p:nvSpPr>
          <p:cNvPr id="406" name="Google Shape;406;g1245839e343_0_13:notes"/>
          <p:cNvSpPr txBox="1">
            <a:spLocks noGrp="1"/>
          </p:cNvSpPr>
          <p:nvPr>
            <p:ph type="sldNum" idx="12"/>
          </p:nvPr>
        </p:nvSpPr>
        <p:spPr>
          <a:xfrm>
            <a:off x="3976333" y="8839014"/>
            <a:ext cx="3042000" cy="465300"/>
          </a:xfrm>
          <a:prstGeom prst="rect">
            <a:avLst/>
          </a:prstGeom>
          <a:noFill/>
          <a:ln>
            <a:noFill/>
          </a:ln>
        </p:spPr>
        <p:txBody>
          <a:bodyPr spcFirstLastPara="1" wrap="square" lIns="93275" tIns="46625" rIns="93275" bIns="46625"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47</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g124d65000d8_0_1:notes"/>
          <p:cNvSpPr>
            <a:spLocks noGrp="1" noRot="1" noChangeAspect="1"/>
          </p:cNvSpPr>
          <p:nvPr>
            <p:ph type="sldImg" idx="2"/>
          </p:nvPr>
        </p:nvSpPr>
        <p:spPr>
          <a:xfrm>
            <a:off x="1184275" y="698500"/>
            <a:ext cx="4651375" cy="34893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2" name="Google Shape;412;g124d65000d8_0_1:notes"/>
          <p:cNvSpPr txBox="1">
            <a:spLocks noGrp="1"/>
          </p:cNvSpPr>
          <p:nvPr>
            <p:ph type="body" idx="1"/>
          </p:nvPr>
        </p:nvSpPr>
        <p:spPr>
          <a:xfrm>
            <a:off x="701993" y="4420315"/>
            <a:ext cx="5616000" cy="4187700"/>
          </a:xfrm>
          <a:prstGeom prst="rect">
            <a:avLst/>
          </a:prstGeom>
          <a:noFill/>
          <a:ln>
            <a:noFill/>
          </a:ln>
        </p:spPr>
        <p:txBody>
          <a:bodyPr spcFirstLastPara="1" wrap="square" lIns="93275" tIns="46625" rIns="93275" bIns="46625" anchor="t" anchorCtr="0">
            <a:noAutofit/>
          </a:bodyPr>
          <a:lstStyle/>
          <a:p>
            <a:pPr marL="0" lvl="0" indent="0" algn="l" rtl="0">
              <a:lnSpc>
                <a:spcPct val="100000"/>
              </a:lnSpc>
              <a:spcBef>
                <a:spcPts val="0"/>
              </a:spcBef>
              <a:spcAft>
                <a:spcPts val="0"/>
              </a:spcAft>
              <a:buSzPts val="1400"/>
              <a:buNone/>
            </a:pPr>
            <a:endParaRPr/>
          </a:p>
        </p:txBody>
      </p:sp>
      <p:sp>
        <p:nvSpPr>
          <p:cNvPr id="413" name="Google Shape;413;g124d65000d8_0_1:notes"/>
          <p:cNvSpPr txBox="1">
            <a:spLocks noGrp="1"/>
          </p:cNvSpPr>
          <p:nvPr>
            <p:ph type="sldNum" idx="12"/>
          </p:nvPr>
        </p:nvSpPr>
        <p:spPr>
          <a:xfrm>
            <a:off x="3976333" y="8839014"/>
            <a:ext cx="3042000" cy="465300"/>
          </a:xfrm>
          <a:prstGeom prst="rect">
            <a:avLst/>
          </a:prstGeom>
          <a:noFill/>
          <a:ln>
            <a:noFill/>
          </a:ln>
        </p:spPr>
        <p:txBody>
          <a:bodyPr spcFirstLastPara="1" wrap="square" lIns="93275" tIns="46625" rIns="93275" bIns="46625"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48</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g124d65000d8_0_7:notes"/>
          <p:cNvSpPr>
            <a:spLocks noGrp="1" noRot="1" noChangeAspect="1"/>
          </p:cNvSpPr>
          <p:nvPr>
            <p:ph type="sldImg" idx="2"/>
          </p:nvPr>
        </p:nvSpPr>
        <p:spPr>
          <a:xfrm>
            <a:off x="1184275" y="698500"/>
            <a:ext cx="4651500" cy="34893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0" name="Google Shape;420;g124d65000d8_0_7:notes"/>
          <p:cNvSpPr txBox="1">
            <a:spLocks noGrp="1"/>
          </p:cNvSpPr>
          <p:nvPr>
            <p:ph type="body" idx="1"/>
          </p:nvPr>
        </p:nvSpPr>
        <p:spPr>
          <a:xfrm>
            <a:off x="701993" y="4420315"/>
            <a:ext cx="5616000" cy="4187700"/>
          </a:xfrm>
          <a:prstGeom prst="rect">
            <a:avLst/>
          </a:prstGeom>
          <a:noFill/>
          <a:ln>
            <a:noFill/>
          </a:ln>
        </p:spPr>
        <p:txBody>
          <a:bodyPr spcFirstLastPara="1" wrap="square" lIns="93275" tIns="46625" rIns="93275" bIns="46625" anchor="t"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a:latin typeface="Arial"/>
                <a:ea typeface="Arial"/>
                <a:cs typeface="Arial"/>
                <a:sym typeface="Arial"/>
              </a:rPr>
              <a:t>Speak out all points</a:t>
            </a:r>
            <a:endParaRPr/>
          </a:p>
          <a:p>
            <a:pPr marL="0" lvl="0" indent="0" algn="l" rtl="0">
              <a:lnSpc>
                <a:spcPct val="100000"/>
              </a:lnSpc>
              <a:spcBef>
                <a:spcPts val="0"/>
              </a:spcBef>
              <a:spcAft>
                <a:spcPts val="0"/>
              </a:spcAft>
              <a:buSzPts val="1400"/>
              <a:buNone/>
            </a:pPr>
            <a:endParaRPr/>
          </a:p>
        </p:txBody>
      </p:sp>
      <p:sp>
        <p:nvSpPr>
          <p:cNvPr id="421" name="Google Shape;421;g124d65000d8_0_7:notes"/>
          <p:cNvSpPr txBox="1">
            <a:spLocks noGrp="1"/>
          </p:cNvSpPr>
          <p:nvPr>
            <p:ph type="sldNum" idx="12"/>
          </p:nvPr>
        </p:nvSpPr>
        <p:spPr>
          <a:xfrm>
            <a:off x="3976333" y="8839014"/>
            <a:ext cx="3042000" cy="465300"/>
          </a:xfrm>
          <a:prstGeom prst="rect">
            <a:avLst/>
          </a:prstGeom>
          <a:noFill/>
          <a:ln>
            <a:noFill/>
          </a:ln>
        </p:spPr>
        <p:txBody>
          <a:bodyPr spcFirstLastPara="1" wrap="square" lIns="93275" tIns="46625" rIns="93275" bIns="46625" anchor="b" anchorCtr="0">
            <a:noAutofit/>
          </a:bodyPr>
          <a:lstStyle/>
          <a:p>
            <a:pPr marL="0" lvl="0" indent="0" algn="r" rtl="0">
              <a:lnSpc>
                <a:spcPct val="100000"/>
              </a:lnSpc>
              <a:spcBef>
                <a:spcPts val="0"/>
              </a:spcBef>
              <a:spcAft>
                <a:spcPts val="0"/>
              </a:spcAft>
              <a:buSzPts val="1400"/>
              <a:buNone/>
            </a:pPr>
            <a:fld id="{00000000-1234-1234-1234-123412341234}" type="slidenum">
              <a:rPr lang="en-US"/>
              <a:t>49</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First, let me introduce the background of this project.</a:t>
            </a:r>
            <a:endParaRPr lang="en-US" sz="800" b="0" dirty="0">
              <a:effectLst/>
            </a:endParaRPr>
          </a:p>
          <a:p>
            <a:pPr rtl="0"/>
            <a:r>
              <a:rPr lang="en-US" sz="1200" b="0" i="0" u="none" strike="noStrike" kern="1200" dirty="0">
                <a:solidFill>
                  <a:schemeClr val="tx1"/>
                </a:solidFill>
                <a:effectLst/>
                <a:latin typeface="+mn-lt"/>
                <a:ea typeface="+mn-ea"/>
                <a:cs typeface="+mn-cs"/>
              </a:rPr>
              <a:t>There are several different pavement distresses, such as various cracks, patching, sealing, that occur over the course of a pavement’s service life and can negatively impact the performance and longevity of the structure lifespan. These distresses can occur as a result of loading, environmental conditions, chemicals, and materials used. </a:t>
            </a:r>
            <a:endParaRPr lang="en-US" sz="800" b="0" dirty="0">
              <a:effectLst/>
            </a:endParaRPr>
          </a:p>
          <a:p>
            <a:pPr rtl="0"/>
            <a:br>
              <a:rPr lang="en-US" sz="800" b="0" dirty="0">
                <a:effectLst/>
              </a:rPr>
            </a:br>
            <a:r>
              <a:rPr lang="en-US" sz="1200" b="0" i="0" u="none" strike="noStrike" kern="1200" dirty="0">
                <a:solidFill>
                  <a:schemeClr val="tx1"/>
                </a:solidFill>
                <a:effectLst/>
                <a:latin typeface="+mn-lt"/>
                <a:ea typeface="+mn-ea"/>
                <a:cs typeface="+mn-cs"/>
              </a:rPr>
              <a:t>The traditional method to determine the number, type, and distribution of defects is often achieved by engineers identifying and counting them manually. However, this method is time consuming, labor intensive and also sometimes dangerous, as it affects the traffic.</a:t>
            </a:r>
            <a:endParaRPr lang="en-US" sz="800" b="0" dirty="0">
              <a:effectLst/>
            </a:endParaRPr>
          </a:p>
          <a:p>
            <a:pPr rtl="0"/>
            <a:br>
              <a:rPr lang="en-US" sz="800" b="0" dirty="0">
                <a:effectLst/>
              </a:rPr>
            </a:br>
            <a:r>
              <a:rPr lang="en-US" sz="1200" b="0" i="0" u="none" strike="noStrike" kern="1200" dirty="0">
                <a:solidFill>
                  <a:schemeClr val="tx1"/>
                </a:solidFill>
                <a:effectLst/>
                <a:latin typeface="+mn-lt"/>
                <a:ea typeface="+mn-ea"/>
                <a:cs typeface="+mn-cs"/>
              </a:rPr>
              <a:t>A promising new field of interdisciplinary work with computer science being applied to the civil engineering industry, is intelligent pavement defect inspection and identification. If this method is implemented correctly, it could be utilized to identify pavement defects, the severity of the distress, and implement repairs; all through nondestructive methods. </a:t>
            </a:r>
            <a:endParaRPr lang="en-US" sz="800" dirty="0">
              <a:latin typeface="Arial" panose="020B0604020202020204" pitchFamily="34" charset="0"/>
              <a:cs typeface="Arial" panose="020B0604020202020204" pitchFamily="34" charset="0"/>
            </a:endParaRPr>
          </a:p>
          <a:p>
            <a:pPr marL="0" indent="0">
              <a:lnSpc>
                <a:spcPct val="200000"/>
              </a:lnSpc>
              <a:buFont typeface="Wingdings" panose="05000000000000000000" pitchFamily="2" charset="2"/>
              <a:buNone/>
            </a:pPr>
            <a:endParaRPr lang="en-US" sz="800" dirty="0">
              <a:latin typeface="Arial" panose="020B0604020202020204" pitchFamily="34" charset="0"/>
              <a:cs typeface="Arial" panose="020B0604020202020204" pitchFamily="34" charset="0"/>
            </a:endParaRPr>
          </a:p>
          <a:p>
            <a:pPr marL="0" indent="0">
              <a:lnSpc>
                <a:spcPct val="200000"/>
              </a:lnSpc>
              <a:buFont typeface="Wingdings" panose="05000000000000000000" pitchFamily="2" charset="2"/>
              <a:buNone/>
            </a:pPr>
            <a:endParaRPr lang="en-US" sz="8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FA26487E-518C-43F7-A8EE-728BE395642E}" type="slidenum">
              <a:rPr lang="en-US" smtClean="0"/>
              <a:pPr/>
              <a:t>5</a:t>
            </a:fld>
            <a:endParaRPr lang="en-US"/>
          </a:p>
        </p:txBody>
      </p:sp>
    </p:spTree>
    <p:extLst>
      <p:ext uri="{BB962C8B-B14F-4D97-AF65-F5344CB8AC3E}">
        <p14:creationId xmlns:p14="http://schemas.microsoft.com/office/powerpoint/2010/main" val="389306302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Google Shape;425;g125a2ab13d3_0_0:notes"/>
          <p:cNvSpPr>
            <a:spLocks noGrp="1" noRot="1" noChangeAspect="1"/>
          </p:cNvSpPr>
          <p:nvPr>
            <p:ph type="sldImg" idx="2"/>
          </p:nvPr>
        </p:nvSpPr>
        <p:spPr>
          <a:xfrm>
            <a:off x="1184275" y="698500"/>
            <a:ext cx="4651375" cy="34893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6" name="Google Shape;426;g125a2ab13d3_0_0:notes"/>
          <p:cNvSpPr txBox="1">
            <a:spLocks noGrp="1"/>
          </p:cNvSpPr>
          <p:nvPr>
            <p:ph type="body" idx="1"/>
          </p:nvPr>
        </p:nvSpPr>
        <p:spPr>
          <a:xfrm>
            <a:off x="701993" y="4420315"/>
            <a:ext cx="5616000" cy="4187700"/>
          </a:xfrm>
          <a:prstGeom prst="rect">
            <a:avLst/>
          </a:prstGeom>
          <a:noFill/>
          <a:ln>
            <a:noFill/>
          </a:ln>
        </p:spPr>
        <p:txBody>
          <a:bodyPr spcFirstLastPara="1" wrap="square" lIns="93275" tIns="46625" rIns="93275" bIns="46625" anchor="t" anchorCtr="0">
            <a:noAutofit/>
          </a:bodyPr>
          <a:lstStyle/>
          <a:p>
            <a:pPr marL="0" lvl="0" indent="0" algn="l" rtl="0">
              <a:lnSpc>
                <a:spcPct val="100000"/>
              </a:lnSpc>
              <a:spcBef>
                <a:spcPts val="0"/>
              </a:spcBef>
              <a:spcAft>
                <a:spcPts val="0"/>
              </a:spcAft>
              <a:buSzPts val="1400"/>
              <a:buNone/>
            </a:pPr>
            <a:endParaRPr/>
          </a:p>
        </p:txBody>
      </p:sp>
      <p:sp>
        <p:nvSpPr>
          <p:cNvPr id="427" name="Google Shape;427;g125a2ab13d3_0_0:notes"/>
          <p:cNvSpPr txBox="1">
            <a:spLocks noGrp="1"/>
          </p:cNvSpPr>
          <p:nvPr>
            <p:ph type="sldNum" idx="12"/>
          </p:nvPr>
        </p:nvSpPr>
        <p:spPr>
          <a:xfrm>
            <a:off x="3976333" y="8839014"/>
            <a:ext cx="3042000" cy="465300"/>
          </a:xfrm>
          <a:prstGeom prst="rect">
            <a:avLst/>
          </a:prstGeom>
          <a:noFill/>
          <a:ln>
            <a:noFill/>
          </a:ln>
        </p:spPr>
        <p:txBody>
          <a:bodyPr spcFirstLastPara="1" wrap="square" lIns="93275" tIns="46625" rIns="93275" bIns="46625"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50</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g127cee21013_0_43:notes"/>
          <p:cNvSpPr>
            <a:spLocks noGrp="1" noRot="1" noChangeAspect="1"/>
          </p:cNvSpPr>
          <p:nvPr>
            <p:ph type="sldImg" idx="2"/>
          </p:nvPr>
        </p:nvSpPr>
        <p:spPr>
          <a:xfrm>
            <a:off x="1184275" y="698500"/>
            <a:ext cx="4651500" cy="34893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3" name="Google Shape;433;g127cee21013_0_43:notes"/>
          <p:cNvSpPr txBox="1">
            <a:spLocks noGrp="1"/>
          </p:cNvSpPr>
          <p:nvPr>
            <p:ph type="body" idx="1"/>
          </p:nvPr>
        </p:nvSpPr>
        <p:spPr>
          <a:xfrm>
            <a:off x="701993" y="4420315"/>
            <a:ext cx="5616000" cy="4187700"/>
          </a:xfrm>
          <a:prstGeom prst="rect">
            <a:avLst/>
          </a:prstGeom>
        </p:spPr>
        <p:txBody>
          <a:bodyPr spcFirstLastPara="1" wrap="square" lIns="93275" tIns="46625" rIns="93275" bIns="46625" anchor="t" anchorCtr="0">
            <a:noAutofit/>
          </a:bodyPr>
          <a:lstStyle/>
          <a:p>
            <a:pPr marL="0" lvl="0" indent="0" algn="l" rtl="0">
              <a:spcBef>
                <a:spcPts val="0"/>
              </a:spcBef>
              <a:spcAft>
                <a:spcPts val="0"/>
              </a:spcAft>
              <a:buNone/>
            </a:pPr>
            <a:endParaRPr/>
          </a:p>
        </p:txBody>
      </p:sp>
      <p:sp>
        <p:nvSpPr>
          <p:cNvPr id="434" name="Google Shape;434;g127cee21013_0_43:notes"/>
          <p:cNvSpPr txBox="1">
            <a:spLocks noGrp="1"/>
          </p:cNvSpPr>
          <p:nvPr>
            <p:ph type="sldNum" idx="12"/>
          </p:nvPr>
        </p:nvSpPr>
        <p:spPr>
          <a:xfrm>
            <a:off x="3976333" y="8839014"/>
            <a:ext cx="3042000" cy="465300"/>
          </a:xfrm>
          <a:prstGeom prst="rect">
            <a:avLst/>
          </a:prstGeom>
        </p:spPr>
        <p:txBody>
          <a:bodyPr spcFirstLastPara="1" wrap="square" lIns="93275" tIns="46625" rIns="93275" bIns="46625"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51</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p12:notes"/>
          <p:cNvSpPr txBox="1">
            <a:spLocks noGrp="1"/>
          </p:cNvSpPr>
          <p:nvPr>
            <p:ph type="body" idx="1"/>
          </p:nvPr>
        </p:nvSpPr>
        <p:spPr>
          <a:xfrm>
            <a:off x="701993" y="4420315"/>
            <a:ext cx="5615940" cy="4187666"/>
          </a:xfrm>
          <a:prstGeom prst="rect">
            <a:avLst/>
          </a:prstGeom>
        </p:spPr>
        <p:txBody>
          <a:bodyPr spcFirstLastPara="1" wrap="square" lIns="93275" tIns="46625" rIns="93275" bIns="46625" anchor="t" anchorCtr="0">
            <a:noAutofit/>
          </a:bodyPr>
          <a:lstStyle/>
          <a:p>
            <a:pPr marL="457200" lvl="0" indent="-317500" algn="l" rtl="0">
              <a:spcBef>
                <a:spcPts val="0"/>
              </a:spcBef>
              <a:spcAft>
                <a:spcPts val="0"/>
              </a:spcAft>
              <a:buSzPts val="1400"/>
              <a:buChar char="-"/>
            </a:pPr>
            <a:r>
              <a:rPr lang="en-US"/>
              <a:t>in order to eliminate segregation and clumping, each fraction (coarse and fine) RAP material was first split and mixed using a ribbon splitter, then was reduced in sample size using the splitter. Then, Using the APEX method, RAP CA and FA is weighed to the appropriate proportions.</a:t>
            </a:r>
            <a:endParaRPr/>
          </a:p>
          <a:p>
            <a:pPr marL="457200" lvl="0" indent="-317500" algn="l" rtl="0">
              <a:spcBef>
                <a:spcPts val="0"/>
              </a:spcBef>
              <a:spcAft>
                <a:spcPts val="0"/>
              </a:spcAft>
              <a:buSzPts val="1400"/>
              <a:buChar char="-"/>
            </a:pPr>
            <a:r>
              <a:rPr lang="en-US"/>
              <a:t>RAP material was not sieved out all the way, just above and below the No. 4 sieve. This is due to variation between fine and coarse RAP particles and their available aged RAP binder for each.</a:t>
            </a:r>
            <a:endParaRPr/>
          </a:p>
        </p:txBody>
      </p:sp>
      <p:sp>
        <p:nvSpPr>
          <p:cNvPr id="442" name="Google Shape;442;p12:notes"/>
          <p:cNvSpPr>
            <a:spLocks noGrp="1" noRot="1" noChangeAspect="1"/>
          </p:cNvSpPr>
          <p:nvPr>
            <p:ph type="sldImg" idx="2"/>
          </p:nvPr>
        </p:nvSpPr>
        <p:spPr>
          <a:xfrm>
            <a:off x="1184275" y="698500"/>
            <a:ext cx="4651375" cy="34893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
        <p:cNvGrpSpPr/>
        <p:nvPr/>
      </p:nvGrpSpPr>
      <p:grpSpPr>
        <a:xfrm>
          <a:off x="0" y="0"/>
          <a:ext cx="0" cy="0"/>
          <a:chOff x="0" y="0"/>
          <a:chExt cx="0" cy="0"/>
        </a:xfrm>
      </p:grpSpPr>
      <p:sp>
        <p:nvSpPr>
          <p:cNvPr id="448" name="Google Shape;448;g125a2ab13d3_0_6:notes"/>
          <p:cNvSpPr>
            <a:spLocks noGrp="1" noRot="1" noChangeAspect="1"/>
          </p:cNvSpPr>
          <p:nvPr>
            <p:ph type="sldImg" idx="2"/>
          </p:nvPr>
        </p:nvSpPr>
        <p:spPr>
          <a:xfrm>
            <a:off x="1184275" y="698500"/>
            <a:ext cx="4651375" cy="34893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49" name="Google Shape;449;g125a2ab13d3_0_6:notes"/>
          <p:cNvSpPr txBox="1">
            <a:spLocks noGrp="1"/>
          </p:cNvSpPr>
          <p:nvPr>
            <p:ph type="body" idx="1"/>
          </p:nvPr>
        </p:nvSpPr>
        <p:spPr>
          <a:xfrm>
            <a:off x="701993" y="4420315"/>
            <a:ext cx="5616000" cy="4187700"/>
          </a:xfrm>
          <a:prstGeom prst="rect">
            <a:avLst/>
          </a:prstGeom>
          <a:noFill/>
          <a:ln>
            <a:noFill/>
          </a:ln>
        </p:spPr>
        <p:txBody>
          <a:bodyPr spcFirstLastPara="1" wrap="square" lIns="93275" tIns="46625" rIns="93275" bIns="46625" anchor="t" anchorCtr="0">
            <a:noAutofit/>
          </a:bodyPr>
          <a:lstStyle/>
          <a:p>
            <a:pPr marL="0" lvl="0" indent="0" algn="l" rtl="0">
              <a:lnSpc>
                <a:spcPct val="100000"/>
              </a:lnSpc>
              <a:spcBef>
                <a:spcPts val="0"/>
              </a:spcBef>
              <a:spcAft>
                <a:spcPts val="0"/>
              </a:spcAft>
              <a:buSzPts val="1400"/>
              <a:buNone/>
            </a:pPr>
            <a:endParaRPr/>
          </a:p>
        </p:txBody>
      </p:sp>
      <p:sp>
        <p:nvSpPr>
          <p:cNvPr id="450" name="Google Shape;450;g125a2ab13d3_0_6:notes"/>
          <p:cNvSpPr txBox="1">
            <a:spLocks noGrp="1"/>
          </p:cNvSpPr>
          <p:nvPr>
            <p:ph type="sldNum" idx="12"/>
          </p:nvPr>
        </p:nvSpPr>
        <p:spPr>
          <a:xfrm>
            <a:off x="3976333" y="8839014"/>
            <a:ext cx="3042000" cy="465300"/>
          </a:xfrm>
          <a:prstGeom prst="rect">
            <a:avLst/>
          </a:prstGeom>
          <a:noFill/>
          <a:ln>
            <a:noFill/>
          </a:ln>
        </p:spPr>
        <p:txBody>
          <a:bodyPr spcFirstLastPara="1" wrap="square" lIns="93275" tIns="46625" rIns="93275" bIns="46625"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53</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5"/>
        <p:cNvGrpSpPr/>
        <p:nvPr/>
      </p:nvGrpSpPr>
      <p:grpSpPr>
        <a:xfrm>
          <a:off x="0" y="0"/>
          <a:ext cx="0" cy="0"/>
          <a:chOff x="0" y="0"/>
          <a:chExt cx="0" cy="0"/>
        </a:xfrm>
      </p:grpSpPr>
      <p:sp>
        <p:nvSpPr>
          <p:cNvPr id="456" name="Google Shape;456;g127cee21013_0_56:notes"/>
          <p:cNvSpPr>
            <a:spLocks noGrp="1" noRot="1" noChangeAspect="1"/>
          </p:cNvSpPr>
          <p:nvPr>
            <p:ph type="sldImg" idx="2"/>
          </p:nvPr>
        </p:nvSpPr>
        <p:spPr>
          <a:xfrm>
            <a:off x="1184275" y="698500"/>
            <a:ext cx="4651500" cy="34893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7" name="Google Shape;457;g127cee21013_0_56:notes"/>
          <p:cNvSpPr txBox="1">
            <a:spLocks noGrp="1"/>
          </p:cNvSpPr>
          <p:nvPr>
            <p:ph type="body" idx="1"/>
          </p:nvPr>
        </p:nvSpPr>
        <p:spPr>
          <a:xfrm>
            <a:off x="701993" y="4420315"/>
            <a:ext cx="5616000" cy="4187700"/>
          </a:xfrm>
          <a:prstGeom prst="rect">
            <a:avLst/>
          </a:prstGeom>
        </p:spPr>
        <p:txBody>
          <a:bodyPr spcFirstLastPara="1" wrap="square" lIns="93275" tIns="46625" rIns="93275" bIns="46625" anchor="t" anchorCtr="0">
            <a:noAutofit/>
          </a:bodyPr>
          <a:lstStyle/>
          <a:p>
            <a:pPr marL="0" lvl="0" indent="0" algn="l" rtl="0">
              <a:spcBef>
                <a:spcPts val="0"/>
              </a:spcBef>
              <a:spcAft>
                <a:spcPts val="0"/>
              </a:spcAft>
              <a:buNone/>
            </a:pPr>
            <a:endParaRPr/>
          </a:p>
        </p:txBody>
      </p:sp>
      <p:sp>
        <p:nvSpPr>
          <p:cNvPr id="458" name="Google Shape;458;g127cee21013_0_56:notes"/>
          <p:cNvSpPr txBox="1">
            <a:spLocks noGrp="1"/>
          </p:cNvSpPr>
          <p:nvPr>
            <p:ph type="sldNum" idx="12"/>
          </p:nvPr>
        </p:nvSpPr>
        <p:spPr>
          <a:xfrm>
            <a:off x="3976333" y="8839014"/>
            <a:ext cx="3042000" cy="465300"/>
          </a:xfrm>
          <a:prstGeom prst="rect">
            <a:avLst/>
          </a:prstGeom>
        </p:spPr>
        <p:txBody>
          <a:bodyPr spcFirstLastPara="1" wrap="square" lIns="93275" tIns="46625" rIns="93275" bIns="46625"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54</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Google Shape;465;g125a2ab13d3_0_12:notes"/>
          <p:cNvSpPr>
            <a:spLocks noGrp="1" noRot="1" noChangeAspect="1"/>
          </p:cNvSpPr>
          <p:nvPr>
            <p:ph type="sldImg" idx="2"/>
          </p:nvPr>
        </p:nvSpPr>
        <p:spPr>
          <a:xfrm>
            <a:off x="1184275" y="698500"/>
            <a:ext cx="4651375" cy="34893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66" name="Google Shape;466;g125a2ab13d3_0_12:notes"/>
          <p:cNvSpPr txBox="1">
            <a:spLocks noGrp="1"/>
          </p:cNvSpPr>
          <p:nvPr>
            <p:ph type="body" idx="1"/>
          </p:nvPr>
        </p:nvSpPr>
        <p:spPr>
          <a:xfrm>
            <a:off x="701993" y="4420315"/>
            <a:ext cx="5616000" cy="4187700"/>
          </a:xfrm>
          <a:prstGeom prst="rect">
            <a:avLst/>
          </a:prstGeom>
          <a:noFill/>
          <a:ln>
            <a:noFill/>
          </a:ln>
        </p:spPr>
        <p:txBody>
          <a:bodyPr spcFirstLastPara="1" wrap="square" lIns="93275" tIns="46625" rIns="93275" bIns="46625" anchor="t" anchorCtr="0">
            <a:noAutofit/>
          </a:bodyPr>
          <a:lstStyle/>
          <a:p>
            <a:pPr marL="0" lvl="0" indent="0" algn="l" rtl="0">
              <a:lnSpc>
                <a:spcPct val="100000"/>
              </a:lnSpc>
              <a:spcBef>
                <a:spcPts val="0"/>
              </a:spcBef>
              <a:spcAft>
                <a:spcPts val="0"/>
              </a:spcAft>
              <a:buSzPts val="1400"/>
              <a:buNone/>
            </a:pPr>
            <a:endParaRPr/>
          </a:p>
        </p:txBody>
      </p:sp>
      <p:sp>
        <p:nvSpPr>
          <p:cNvPr id="467" name="Google Shape;467;g125a2ab13d3_0_12:notes"/>
          <p:cNvSpPr txBox="1">
            <a:spLocks noGrp="1"/>
          </p:cNvSpPr>
          <p:nvPr>
            <p:ph type="sldNum" idx="12"/>
          </p:nvPr>
        </p:nvSpPr>
        <p:spPr>
          <a:xfrm>
            <a:off x="3976333" y="8839014"/>
            <a:ext cx="3042000" cy="465300"/>
          </a:xfrm>
          <a:prstGeom prst="rect">
            <a:avLst/>
          </a:prstGeom>
          <a:noFill/>
          <a:ln>
            <a:noFill/>
          </a:ln>
        </p:spPr>
        <p:txBody>
          <a:bodyPr spcFirstLastPara="1" wrap="square" lIns="93275" tIns="46625" rIns="93275" bIns="46625"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55</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p13:notes"/>
          <p:cNvSpPr>
            <a:spLocks noGrp="1" noRot="1" noChangeAspect="1"/>
          </p:cNvSpPr>
          <p:nvPr>
            <p:ph type="sldImg" idx="2"/>
          </p:nvPr>
        </p:nvSpPr>
        <p:spPr>
          <a:xfrm>
            <a:off x="1184275" y="698500"/>
            <a:ext cx="4651375" cy="34893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3" name="Google Shape;473;p13:notes"/>
          <p:cNvSpPr txBox="1">
            <a:spLocks noGrp="1"/>
          </p:cNvSpPr>
          <p:nvPr>
            <p:ph type="body" idx="1"/>
          </p:nvPr>
        </p:nvSpPr>
        <p:spPr>
          <a:xfrm>
            <a:off x="701993" y="4420315"/>
            <a:ext cx="5616000" cy="4187700"/>
          </a:xfrm>
          <a:prstGeom prst="rect">
            <a:avLst/>
          </a:prstGeom>
          <a:noFill/>
          <a:ln>
            <a:noFill/>
          </a:ln>
        </p:spPr>
        <p:txBody>
          <a:bodyPr spcFirstLastPara="1" wrap="square" lIns="93275" tIns="46625" rIns="93275" bIns="46625" anchor="t"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a:latin typeface="Arial"/>
                <a:ea typeface="Arial"/>
                <a:cs typeface="Arial"/>
                <a:sym typeface="Arial"/>
              </a:rPr>
              <a:t>Speak out all points</a:t>
            </a:r>
            <a:endParaRPr/>
          </a:p>
          <a:p>
            <a:pPr marL="0" lvl="0" indent="0" algn="l" rtl="0">
              <a:lnSpc>
                <a:spcPct val="100000"/>
              </a:lnSpc>
              <a:spcBef>
                <a:spcPts val="0"/>
              </a:spcBef>
              <a:spcAft>
                <a:spcPts val="0"/>
              </a:spcAft>
              <a:buSzPts val="1400"/>
              <a:buNone/>
            </a:pPr>
            <a:endParaRPr/>
          </a:p>
        </p:txBody>
      </p:sp>
      <p:sp>
        <p:nvSpPr>
          <p:cNvPr id="474" name="Google Shape;474;p13:notes"/>
          <p:cNvSpPr txBox="1">
            <a:spLocks noGrp="1"/>
          </p:cNvSpPr>
          <p:nvPr>
            <p:ph type="sldNum" idx="12"/>
          </p:nvPr>
        </p:nvSpPr>
        <p:spPr>
          <a:xfrm>
            <a:off x="3976333" y="8839014"/>
            <a:ext cx="3042000" cy="465300"/>
          </a:xfrm>
          <a:prstGeom prst="rect">
            <a:avLst/>
          </a:prstGeom>
          <a:noFill/>
          <a:ln>
            <a:noFill/>
          </a:ln>
        </p:spPr>
        <p:txBody>
          <a:bodyPr spcFirstLastPara="1" wrap="square" lIns="93275" tIns="46625" rIns="93275" bIns="46625" anchor="b" anchorCtr="0">
            <a:noAutofit/>
          </a:bodyPr>
          <a:lstStyle/>
          <a:p>
            <a:pPr marL="0" lvl="0" indent="0" algn="r" rtl="0">
              <a:lnSpc>
                <a:spcPct val="100000"/>
              </a:lnSpc>
              <a:spcBef>
                <a:spcPts val="0"/>
              </a:spcBef>
              <a:spcAft>
                <a:spcPts val="0"/>
              </a:spcAft>
              <a:buSzPts val="1400"/>
              <a:buNone/>
            </a:pPr>
            <a:fld id="{00000000-1234-1234-1234-123412341234}" type="slidenum">
              <a:rPr lang="en-US"/>
              <a:t>56</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Google Shape;478;g125a2ab13d3_0_19:notes"/>
          <p:cNvSpPr>
            <a:spLocks noGrp="1" noRot="1" noChangeAspect="1"/>
          </p:cNvSpPr>
          <p:nvPr>
            <p:ph type="sldImg" idx="2"/>
          </p:nvPr>
        </p:nvSpPr>
        <p:spPr>
          <a:xfrm>
            <a:off x="1184275" y="698500"/>
            <a:ext cx="4651375" cy="34893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9" name="Google Shape;479;g125a2ab13d3_0_19:notes"/>
          <p:cNvSpPr txBox="1">
            <a:spLocks noGrp="1"/>
          </p:cNvSpPr>
          <p:nvPr>
            <p:ph type="body" idx="1"/>
          </p:nvPr>
        </p:nvSpPr>
        <p:spPr>
          <a:xfrm>
            <a:off x="701993" y="4420315"/>
            <a:ext cx="5616000" cy="4187700"/>
          </a:xfrm>
          <a:prstGeom prst="rect">
            <a:avLst/>
          </a:prstGeom>
          <a:noFill/>
          <a:ln>
            <a:noFill/>
          </a:ln>
        </p:spPr>
        <p:txBody>
          <a:bodyPr spcFirstLastPara="1" wrap="square" lIns="93275" tIns="46625" rIns="93275" bIns="46625" anchor="t" anchorCtr="0">
            <a:noAutofit/>
          </a:bodyPr>
          <a:lstStyle/>
          <a:p>
            <a:pPr marL="0" lvl="0" indent="0" algn="l" rtl="0">
              <a:lnSpc>
                <a:spcPct val="100000"/>
              </a:lnSpc>
              <a:spcBef>
                <a:spcPts val="0"/>
              </a:spcBef>
              <a:spcAft>
                <a:spcPts val="0"/>
              </a:spcAft>
              <a:buSzPts val="1400"/>
              <a:buNone/>
            </a:pPr>
            <a:endParaRPr/>
          </a:p>
        </p:txBody>
      </p:sp>
      <p:sp>
        <p:nvSpPr>
          <p:cNvPr id="480" name="Google Shape;480;g125a2ab13d3_0_19:notes"/>
          <p:cNvSpPr txBox="1">
            <a:spLocks noGrp="1"/>
          </p:cNvSpPr>
          <p:nvPr>
            <p:ph type="sldNum" idx="12"/>
          </p:nvPr>
        </p:nvSpPr>
        <p:spPr>
          <a:xfrm>
            <a:off x="3976333" y="8839014"/>
            <a:ext cx="3042000" cy="465300"/>
          </a:xfrm>
          <a:prstGeom prst="rect">
            <a:avLst/>
          </a:prstGeom>
          <a:noFill/>
          <a:ln>
            <a:noFill/>
          </a:ln>
        </p:spPr>
        <p:txBody>
          <a:bodyPr spcFirstLastPara="1" wrap="square" lIns="93275" tIns="46625" rIns="93275" bIns="46625"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57</a:t>
            </a:fld>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6"/>
        <p:cNvGrpSpPr/>
        <p:nvPr/>
      </p:nvGrpSpPr>
      <p:grpSpPr>
        <a:xfrm>
          <a:off x="0" y="0"/>
          <a:ext cx="0" cy="0"/>
          <a:chOff x="0" y="0"/>
          <a:chExt cx="0" cy="0"/>
        </a:xfrm>
      </p:grpSpPr>
      <p:sp>
        <p:nvSpPr>
          <p:cNvPr id="487" name="Google Shape;487;g125a2ab13d3_0_27:notes"/>
          <p:cNvSpPr>
            <a:spLocks noGrp="1" noRot="1" noChangeAspect="1"/>
          </p:cNvSpPr>
          <p:nvPr>
            <p:ph type="sldImg" idx="2"/>
          </p:nvPr>
        </p:nvSpPr>
        <p:spPr>
          <a:xfrm>
            <a:off x="1184275" y="698500"/>
            <a:ext cx="4651375" cy="34893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8" name="Google Shape;488;g125a2ab13d3_0_27:notes"/>
          <p:cNvSpPr txBox="1">
            <a:spLocks noGrp="1"/>
          </p:cNvSpPr>
          <p:nvPr>
            <p:ph type="body" idx="1"/>
          </p:nvPr>
        </p:nvSpPr>
        <p:spPr>
          <a:xfrm>
            <a:off x="701993" y="4420315"/>
            <a:ext cx="5616000" cy="4187700"/>
          </a:xfrm>
          <a:prstGeom prst="rect">
            <a:avLst/>
          </a:prstGeom>
          <a:noFill/>
          <a:ln>
            <a:noFill/>
          </a:ln>
        </p:spPr>
        <p:txBody>
          <a:bodyPr spcFirstLastPara="1" wrap="square" lIns="93275" tIns="46625" rIns="93275" bIns="46625" anchor="t" anchorCtr="0">
            <a:noAutofit/>
          </a:bodyPr>
          <a:lstStyle/>
          <a:p>
            <a:pPr marL="0" lvl="0" indent="0" algn="l" rtl="0">
              <a:lnSpc>
                <a:spcPct val="100000"/>
              </a:lnSpc>
              <a:spcBef>
                <a:spcPts val="0"/>
              </a:spcBef>
              <a:spcAft>
                <a:spcPts val="0"/>
              </a:spcAft>
              <a:buSzPts val="1400"/>
              <a:buNone/>
            </a:pPr>
            <a:endParaRPr/>
          </a:p>
        </p:txBody>
      </p:sp>
      <p:sp>
        <p:nvSpPr>
          <p:cNvPr id="489" name="Google Shape;489;g125a2ab13d3_0_27:notes"/>
          <p:cNvSpPr txBox="1">
            <a:spLocks noGrp="1"/>
          </p:cNvSpPr>
          <p:nvPr>
            <p:ph type="sldNum" idx="12"/>
          </p:nvPr>
        </p:nvSpPr>
        <p:spPr>
          <a:xfrm>
            <a:off x="3976333" y="8839014"/>
            <a:ext cx="3042000" cy="465300"/>
          </a:xfrm>
          <a:prstGeom prst="rect">
            <a:avLst/>
          </a:prstGeom>
          <a:noFill/>
          <a:ln>
            <a:noFill/>
          </a:ln>
        </p:spPr>
        <p:txBody>
          <a:bodyPr spcFirstLastPara="1" wrap="square" lIns="93275" tIns="46625" rIns="93275" bIns="46625"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58</a:t>
            </a:fld>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p:cNvGrpSpPr/>
        <p:nvPr/>
      </p:nvGrpSpPr>
      <p:grpSpPr>
        <a:xfrm>
          <a:off x="0" y="0"/>
          <a:ext cx="0" cy="0"/>
          <a:chOff x="0" y="0"/>
          <a:chExt cx="0" cy="0"/>
        </a:xfrm>
      </p:grpSpPr>
      <p:sp>
        <p:nvSpPr>
          <p:cNvPr id="497" name="Google Shape;497;p66:notes"/>
          <p:cNvSpPr txBox="1">
            <a:spLocks noGrp="1"/>
          </p:cNvSpPr>
          <p:nvPr>
            <p:ph type="body" idx="1"/>
          </p:nvPr>
        </p:nvSpPr>
        <p:spPr>
          <a:xfrm>
            <a:off x="701993" y="4420315"/>
            <a:ext cx="5615940" cy="4187666"/>
          </a:xfrm>
          <a:prstGeom prst="rect">
            <a:avLst/>
          </a:prstGeom>
          <a:noFill/>
          <a:ln>
            <a:noFill/>
          </a:ln>
        </p:spPr>
        <p:txBody>
          <a:bodyPr spcFirstLastPara="1" wrap="square" lIns="93275" tIns="46625" rIns="93275" bIns="46625" anchor="t" anchorCtr="0">
            <a:noAutofit/>
          </a:bodyPr>
          <a:lstStyle/>
          <a:p>
            <a:pPr marL="0" lvl="0" indent="0" algn="l" rtl="0">
              <a:lnSpc>
                <a:spcPct val="100000"/>
              </a:lnSpc>
              <a:spcBef>
                <a:spcPts val="0"/>
              </a:spcBef>
              <a:spcAft>
                <a:spcPts val="0"/>
              </a:spcAft>
              <a:buSzPts val="1400"/>
              <a:buNone/>
            </a:pPr>
            <a:endParaRPr/>
          </a:p>
        </p:txBody>
      </p:sp>
      <p:sp>
        <p:nvSpPr>
          <p:cNvPr id="498" name="Google Shape;498;p66:notes"/>
          <p:cNvSpPr>
            <a:spLocks noGrp="1" noRot="1" noChangeAspect="1"/>
          </p:cNvSpPr>
          <p:nvPr>
            <p:ph type="sldImg" idx="2"/>
          </p:nvPr>
        </p:nvSpPr>
        <p:spPr>
          <a:xfrm>
            <a:off x="1184275" y="698500"/>
            <a:ext cx="4651375" cy="34893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First, let me introduce the background of this project.</a:t>
            </a:r>
            <a:endParaRPr lang="en-US" sz="800" b="0" dirty="0">
              <a:effectLst/>
            </a:endParaRPr>
          </a:p>
          <a:p>
            <a:pPr rtl="0"/>
            <a:r>
              <a:rPr lang="en-US" sz="1200" b="0" i="0" u="none" strike="noStrike" kern="1200" dirty="0">
                <a:solidFill>
                  <a:schemeClr val="tx1"/>
                </a:solidFill>
                <a:effectLst/>
                <a:latin typeface="+mn-lt"/>
                <a:ea typeface="+mn-ea"/>
                <a:cs typeface="+mn-cs"/>
              </a:rPr>
              <a:t>There are several different pavement distresses, such as various cracks, patching, sealing, that occur over the course of a pavement’s service life and can negatively impact the performance and longevity of the structure lifespan. These distresses can occur as a result of loading, environmental conditions, chemicals, and materials used. </a:t>
            </a:r>
            <a:endParaRPr lang="en-US" sz="800" b="0" dirty="0">
              <a:effectLst/>
            </a:endParaRPr>
          </a:p>
          <a:p>
            <a:pPr rtl="0"/>
            <a:br>
              <a:rPr lang="en-US" sz="800" b="0" dirty="0">
                <a:effectLst/>
              </a:rPr>
            </a:br>
            <a:r>
              <a:rPr lang="en-US" sz="1200" b="0" i="0" u="none" strike="noStrike" kern="1200" dirty="0">
                <a:solidFill>
                  <a:schemeClr val="tx1"/>
                </a:solidFill>
                <a:effectLst/>
                <a:latin typeface="+mn-lt"/>
                <a:ea typeface="+mn-ea"/>
                <a:cs typeface="+mn-cs"/>
              </a:rPr>
              <a:t>The traditional method to determine the number, type, and distribution of defects is often achieved by engineers identifying and counting them manually. However, this method is time consuming, labor intensive and also sometimes dangerous, as it affects the traffic.</a:t>
            </a:r>
            <a:endParaRPr lang="en-US" sz="800" b="0" dirty="0">
              <a:effectLst/>
            </a:endParaRPr>
          </a:p>
          <a:p>
            <a:pPr rtl="0"/>
            <a:br>
              <a:rPr lang="en-US" sz="800" b="0" dirty="0">
                <a:effectLst/>
              </a:rPr>
            </a:br>
            <a:r>
              <a:rPr lang="en-US" sz="1200" b="0" i="0" u="none" strike="noStrike" kern="1200" dirty="0">
                <a:solidFill>
                  <a:schemeClr val="tx1"/>
                </a:solidFill>
                <a:effectLst/>
                <a:latin typeface="+mn-lt"/>
                <a:ea typeface="+mn-ea"/>
                <a:cs typeface="+mn-cs"/>
              </a:rPr>
              <a:t>A promising new field of interdisciplinary work with computer science being applied to the civil engineering industry, is intelligent pavement defect inspection and identification. If this method is implemented correctly, it could be utilized to identify pavement defects, the severity of the distress, and implement repairs; all through nondestructive methods. </a:t>
            </a:r>
            <a:endParaRPr lang="en-US" sz="800" dirty="0">
              <a:latin typeface="Arial" panose="020B0604020202020204" pitchFamily="34" charset="0"/>
              <a:cs typeface="Arial" panose="020B0604020202020204" pitchFamily="34" charset="0"/>
            </a:endParaRPr>
          </a:p>
          <a:p>
            <a:pPr marL="0" indent="0">
              <a:lnSpc>
                <a:spcPct val="200000"/>
              </a:lnSpc>
              <a:buFont typeface="Wingdings" panose="05000000000000000000" pitchFamily="2" charset="2"/>
              <a:buNone/>
            </a:pPr>
            <a:endParaRPr lang="en-US" sz="800" dirty="0">
              <a:latin typeface="Arial" panose="020B0604020202020204" pitchFamily="34" charset="0"/>
              <a:cs typeface="Arial" panose="020B0604020202020204" pitchFamily="34" charset="0"/>
            </a:endParaRPr>
          </a:p>
          <a:p>
            <a:pPr marL="0" indent="0">
              <a:lnSpc>
                <a:spcPct val="200000"/>
              </a:lnSpc>
              <a:buFont typeface="Wingdings" panose="05000000000000000000" pitchFamily="2" charset="2"/>
              <a:buNone/>
            </a:pPr>
            <a:endParaRPr lang="en-US" sz="8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FA26487E-518C-43F7-A8EE-728BE395642E}" type="slidenum">
              <a:rPr lang="en-US" smtClean="0"/>
              <a:pPr/>
              <a:t>6</a:t>
            </a:fld>
            <a:endParaRPr lang="en-US"/>
          </a:p>
        </p:txBody>
      </p:sp>
    </p:spTree>
    <p:extLst>
      <p:ext uri="{BB962C8B-B14F-4D97-AF65-F5344CB8AC3E}">
        <p14:creationId xmlns:p14="http://schemas.microsoft.com/office/powerpoint/2010/main" val="256502717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p64:notes"/>
          <p:cNvSpPr>
            <a:spLocks noGrp="1" noRot="1" noChangeAspect="1"/>
          </p:cNvSpPr>
          <p:nvPr>
            <p:ph type="sldImg" idx="2"/>
          </p:nvPr>
        </p:nvSpPr>
        <p:spPr>
          <a:xfrm>
            <a:off x="1184275" y="698500"/>
            <a:ext cx="4651375" cy="34893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04" name="Google Shape;504;p64:notes"/>
          <p:cNvSpPr txBox="1">
            <a:spLocks noGrp="1"/>
          </p:cNvSpPr>
          <p:nvPr>
            <p:ph type="body" idx="1"/>
          </p:nvPr>
        </p:nvSpPr>
        <p:spPr>
          <a:xfrm>
            <a:off x="701993" y="4420315"/>
            <a:ext cx="5615940" cy="4187666"/>
          </a:xfrm>
          <a:prstGeom prst="rect">
            <a:avLst/>
          </a:prstGeom>
          <a:noFill/>
          <a:ln>
            <a:noFill/>
          </a:ln>
        </p:spPr>
        <p:txBody>
          <a:bodyPr spcFirstLastPara="1" wrap="square" lIns="93275" tIns="46625" rIns="93275" bIns="46625" anchor="t" anchorCtr="0">
            <a:normAutofit/>
          </a:bodyPr>
          <a:lstStyle/>
          <a:p>
            <a:pPr marL="0" lvl="0" indent="0" algn="l" rtl="0">
              <a:lnSpc>
                <a:spcPct val="100000"/>
              </a:lnSpc>
              <a:spcBef>
                <a:spcPts val="0"/>
              </a:spcBef>
              <a:spcAft>
                <a:spcPts val="0"/>
              </a:spcAft>
              <a:buSzPts val="1400"/>
              <a:buNone/>
            </a:pPr>
            <a:r>
              <a:rPr lang="en-US" sz="1200">
                <a:solidFill>
                  <a:schemeClr val="dk1"/>
                </a:solidFill>
                <a:latin typeface="Calibri"/>
                <a:ea typeface="Calibri"/>
                <a:cs typeface="Calibri"/>
                <a:sym typeface="Calibri"/>
              </a:rPr>
              <a:t>That’s why I have future research scope.</a:t>
            </a:r>
            <a:endParaRPr/>
          </a:p>
        </p:txBody>
      </p:sp>
      <p:sp>
        <p:nvSpPr>
          <p:cNvPr id="505" name="Google Shape;505;p64:notes"/>
          <p:cNvSpPr txBox="1">
            <a:spLocks noGrp="1"/>
          </p:cNvSpPr>
          <p:nvPr>
            <p:ph type="sldNum" idx="12"/>
          </p:nvPr>
        </p:nvSpPr>
        <p:spPr>
          <a:xfrm>
            <a:off x="3976333" y="8839014"/>
            <a:ext cx="3041968" cy="465296"/>
          </a:xfrm>
          <a:prstGeom prst="rect">
            <a:avLst/>
          </a:prstGeom>
          <a:noFill/>
          <a:ln>
            <a:noFill/>
          </a:ln>
        </p:spPr>
        <p:txBody>
          <a:bodyPr spcFirstLastPara="1" wrap="square" lIns="93275" tIns="46625" rIns="93275" bIns="46625" anchor="b" anchorCtr="0">
            <a:noAutofit/>
          </a:bodyPr>
          <a:lstStyle/>
          <a:p>
            <a:pPr marL="0" lvl="0" indent="0" algn="r" rtl="0">
              <a:lnSpc>
                <a:spcPct val="100000"/>
              </a:lnSpc>
              <a:spcBef>
                <a:spcPts val="0"/>
              </a:spcBef>
              <a:spcAft>
                <a:spcPts val="0"/>
              </a:spcAft>
              <a:buSzPts val="1400"/>
              <a:buNone/>
            </a:pPr>
            <a:fld id="{00000000-1234-1234-1234-123412341234}" type="slidenum">
              <a:rPr lang="en-US"/>
              <a:t>60</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First, let me introduce the background of this project.</a:t>
            </a:r>
            <a:endParaRPr lang="en-US" sz="800" b="0" dirty="0">
              <a:effectLst/>
            </a:endParaRPr>
          </a:p>
          <a:p>
            <a:pPr rtl="0"/>
            <a:r>
              <a:rPr lang="en-US" sz="1200" b="0" i="0" u="none" strike="noStrike" kern="1200" dirty="0">
                <a:solidFill>
                  <a:schemeClr val="tx1"/>
                </a:solidFill>
                <a:effectLst/>
                <a:latin typeface="+mn-lt"/>
                <a:ea typeface="+mn-ea"/>
                <a:cs typeface="+mn-cs"/>
              </a:rPr>
              <a:t>There are several different pavement distresses, such as various cracks, patching, sealing, that occur over the course of a pavement’s service life and can negatively impact the performance and longevity of the structure lifespan. These distresses can occur as a result of loading, environmental conditions, chemicals, and materials used. </a:t>
            </a:r>
            <a:endParaRPr lang="en-US" sz="800" b="0" dirty="0">
              <a:effectLst/>
            </a:endParaRPr>
          </a:p>
          <a:p>
            <a:pPr rtl="0"/>
            <a:br>
              <a:rPr lang="en-US" sz="800" b="0" dirty="0">
                <a:effectLst/>
              </a:rPr>
            </a:br>
            <a:r>
              <a:rPr lang="en-US" sz="1200" b="0" i="0" u="none" strike="noStrike" kern="1200" dirty="0">
                <a:solidFill>
                  <a:schemeClr val="tx1"/>
                </a:solidFill>
                <a:effectLst/>
                <a:latin typeface="+mn-lt"/>
                <a:ea typeface="+mn-ea"/>
                <a:cs typeface="+mn-cs"/>
              </a:rPr>
              <a:t>The traditional method to determine the number, type, and distribution of defects is often achieved by engineers identifying and counting them manually. However, this method is time consuming, labor intensive and also sometimes dangerous, as it affects the traffic.</a:t>
            </a:r>
            <a:endParaRPr lang="en-US" sz="800" b="0" dirty="0">
              <a:effectLst/>
            </a:endParaRPr>
          </a:p>
          <a:p>
            <a:pPr rtl="0"/>
            <a:br>
              <a:rPr lang="en-US" sz="800" b="0" dirty="0">
                <a:effectLst/>
              </a:rPr>
            </a:br>
            <a:r>
              <a:rPr lang="en-US" sz="1200" b="0" i="0" u="none" strike="noStrike" kern="1200" dirty="0">
                <a:solidFill>
                  <a:schemeClr val="tx1"/>
                </a:solidFill>
                <a:effectLst/>
                <a:latin typeface="+mn-lt"/>
                <a:ea typeface="+mn-ea"/>
                <a:cs typeface="+mn-cs"/>
              </a:rPr>
              <a:t>A promising new field of interdisciplinary work with computer science being applied to the civil engineering industry, is intelligent pavement defect inspection and identification. If this method is implemented correctly, it could be utilized to identify pavement defects, the severity of the distress, and implement repairs; all through nondestructive methods. </a:t>
            </a:r>
            <a:endParaRPr lang="en-US" sz="800" dirty="0">
              <a:latin typeface="Arial" panose="020B0604020202020204" pitchFamily="34" charset="0"/>
              <a:cs typeface="Arial" panose="020B0604020202020204" pitchFamily="34" charset="0"/>
            </a:endParaRPr>
          </a:p>
          <a:p>
            <a:pPr marL="0" indent="0">
              <a:lnSpc>
                <a:spcPct val="200000"/>
              </a:lnSpc>
              <a:buFont typeface="Wingdings" panose="05000000000000000000" pitchFamily="2" charset="2"/>
              <a:buNone/>
            </a:pPr>
            <a:endParaRPr lang="en-US" sz="800" dirty="0">
              <a:latin typeface="Arial" panose="020B0604020202020204" pitchFamily="34" charset="0"/>
              <a:cs typeface="Arial" panose="020B0604020202020204" pitchFamily="34" charset="0"/>
            </a:endParaRPr>
          </a:p>
          <a:p>
            <a:pPr marL="0" indent="0">
              <a:lnSpc>
                <a:spcPct val="200000"/>
              </a:lnSpc>
              <a:buFont typeface="Wingdings" panose="05000000000000000000" pitchFamily="2" charset="2"/>
              <a:buNone/>
            </a:pPr>
            <a:endParaRPr lang="en-US" sz="8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FA26487E-518C-43F7-A8EE-728BE395642E}" type="slidenum">
              <a:rPr lang="en-US" smtClean="0"/>
              <a:pPr/>
              <a:t>7</a:t>
            </a:fld>
            <a:endParaRPr lang="en-US"/>
          </a:p>
        </p:txBody>
      </p:sp>
    </p:spTree>
    <p:extLst>
      <p:ext uri="{BB962C8B-B14F-4D97-AF65-F5344CB8AC3E}">
        <p14:creationId xmlns:p14="http://schemas.microsoft.com/office/powerpoint/2010/main" val="29664257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First, let me introduce the background of this project.</a:t>
            </a:r>
            <a:endParaRPr lang="en-US" sz="800" b="0" dirty="0">
              <a:effectLst/>
            </a:endParaRPr>
          </a:p>
          <a:p>
            <a:pPr rtl="0"/>
            <a:r>
              <a:rPr lang="en-US" sz="1200" b="0" i="0" u="none" strike="noStrike" kern="1200" dirty="0">
                <a:solidFill>
                  <a:schemeClr val="tx1"/>
                </a:solidFill>
                <a:effectLst/>
                <a:latin typeface="+mn-lt"/>
                <a:ea typeface="+mn-ea"/>
                <a:cs typeface="+mn-cs"/>
              </a:rPr>
              <a:t>There are several different pavement distresses, such as various cracks, patching, sealing, that occur over the course of a pavement’s service life and can negatively impact the performance and longevity of the structure lifespan. These distresses can occur as a result of loading, environmental conditions, chemicals, and materials used. </a:t>
            </a:r>
            <a:endParaRPr lang="en-US" sz="800" b="0" dirty="0">
              <a:effectLst/>
            </a:endParaRPr>
          </a:p>
          <a:p>
            <a:pPr rtl="0"/>
            <a:br>
              <a:rPr lang="en-US" sz="800" b="0" dirty="0">
                <a:effectLst/>
              </a:rPr>
            </a:br>
            <a:r>
              <a:rPr lang="en-US" sz="1200" b="0" i="0" u="none" strike="noStrike" kern="1200" dirty="0">
                <a:solidFill>
                  <a:schemeClr val="tx1"/>
                </a:solidFill>
                <a:effectLst/>
                <a:latin typeface="+mn-lt"/>
                <a:ea typeface="+mn-ea"/>
                <a:cs typeface="+mn-cs"/>
              </a:rPr>
              <a:t>The traditional method to determine the number, type, and distribution of defects is often achieved by engineers identifying and counting them manually. However, this method is time consuming, labor intensive and also sometimes dangerous, as it affects the traffic.</a:t>
            </a:r>
            <a:endParaRPr lang="en-US" sz="800" b="0" dirty="0">
              <a:effectLst/>
            </a:endParaRPr>
          </a:p>
          <a:p>
            <a:pPr rtl="0"/>
            <a:br>
              <a:rPr lang="en-US" sz="800" b="0" dirty="0">
                <a:effectLst/>
              </a:rPr>
            </a:br>
            <a:r>
              <a:rPr lang="en-US" sz="1200" b="0" i="0" u="none" strike="noStrike" kern="1200" dirty="0">
                <a:solidFill>
                  <a:schemeClr val="tx1"/>
                </a:solidFill>
                <a:effectLst/>
                <a:latin typeface="+mn-lt"/>
                <a:ea typeface="+mn-ea"/>
                <a:cs typeface="+mn-cs"/>
              </a:rPr>
              <a:t>A promising new field of interdisciplinary work with computer science being applied to the civil engineering industry, is intelligent pavement defect inspection and identification. If this method is implemented correctly, it could be utilized to identify pavement defects, the severity of the distress, and implement repairs; all through nondestructive methods. </a:t>
            </a:r>
            <a:endParaRPr lang="en-US" sz="800" dirty="0">
              <a:latin typeface="Arial" panose="020B0604020202020204" pitchFamily="34" charset="0"/>
              <a:cs typeface="Arial" panose="020B0604020202020204" pitchFamily="34" charset="0"/>
            </a:endParaRPr>
          </a:p>
          <a:p>
            <a:pPr marL="0" indent="0">
              <a:lnSpc>
                <a:spcPct val="200000"/>
              </a:lnSpc>
              <a:buFont typeface="Wingdings" panose="05000000000000000000" pitchFamily="2" charset="2"/>
              <a:buNone/>
            </a:pPr>
            <a:endParaRPr lang="en-US" sz="800" dirty="0">
              <a:latin typeface="Arial" panose="020B0604020202020204" pitchFamily="34" charset="0"/>
              <a:cs typeface="Arial" panose="020B0604020202020204" pitchFamily="34" charset="0"/>
            </a:endParaRPr>
          </a:p>
          <a:p>
            <a:pPr marL="0" indent="0">
              <a:lnSpc>
                <a:spcPct val="200000"/>
              </a:lnSpc>
              <a:buFont typeface="Wingdings" panose="05000000000000000000" pitchFamily="2" charset="2"/>
              <a:buNone/>
            </a:pPr>
            <a:endParaRPr lang="en-US" sz="8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FA26487E-518C-43F7-A8EE-728BE395642E}" type="slidenum">
              <a:rPr lang="en-US" smtClean="0"/>
              <a:pPr/>
              <a:t>8</a:t>
            </a:fld>
            <a:endParaRPr lang="en-US"/>
          </a:p>
        </p:txBody>
      </p:sp>
    </p:spTree>
    <p:extLst>
      <p:ext uri="{BB962C8B-B14F-4D97-AF65-F5344CB8AC3E}">
        <p14:creationId xmlns:p14="http://schemas.microsoft.com/office/powerpoint/2010/main" val="37916813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First, let me introduce the background of this project.</a:t>
            </a:r>
            <a:endParaRPr lang="en-US" sz="800" b="0" dirty="0">
              <a:effectLst/>
            </a:endParaRPr>
          </a:p>
          <a:p>
            <a:pPr rtl="0"/>
            <a:r>
              <a:rPr lang="en-US" sz="1200" b="0" i="0" u="none" strike="noStrike" kern="1200" dirty="0">
                <a:solidFill>
                  <a:schemeClr val="tx1"/>
                </a:solidFill>
                <a:effectLst/>
                <a:latin typeface="+mn-lt"/>
                <a:ea typeface="+mn-ea"/>
                <a:cs typeface="+mn-cs"/>
              </a:rPr>
              <a:t>There are several different pavement distresses, such as various cracks, patching, sealing, that occur over the course of a pavement’s service life and can negatively impact the performance and longevity of the structure lifespan. These distresses can occur as a result of loading, environmental conditions, chemicals, and materials used. </a:t>
            </a:r>
            <a:endParaRPr lang="en-US" sz="800" b="0" dirty="0">
              <a:effectLst/>
            </a:endParaRPr>
          </a:p>
          <a:p>
            <a:pPr rtl="0"/>
            <a:br>
              <a:rPr lang="en-US" sz="800" b="0" dirty="0">
                <a:effectLst/>
              </a:rPr>
            </a:br>
            <a:r>
              <a:rPr lang="en-US" sz="1200" b="0" i="0" u="none" strike="noStrike" kern="1200" dirty="0">
                <a:solidFill>
                  <a:schemeClr val="tx1"/>
                </a:solidFill>
                <a:effectLst/>
                <a:latin typeface="+mn-lt"/>
                <a:ea typeface="+mn-ea"/>
                <a:cs typeface="+mn-cs"/>
              </a:rPr>
              <a:t>The traditional method to determine the number, type, and distribution of defects is often achieved by engineers identifying and counting them manually. However, this method is time consuming, labor intensive and also sometimes dangerous, as it affects the traffic.</a:t>
            </a:r>
            <a:endParaRPr lang="en-US" sz="800" b="0" dirty="0">
              <a:effectLst/>
            </a:endParaRPr>
          </a:p>
          <a:p>
            <a:pPr rtl="0"/>
            <a:br>
              <a:rPr lang="en-US" sz="800" b="0" dirty="0">
                <a:effectLst/>
              </a:rPr>
            </a:br>
            <a:r>
              <a:rPr lang="en-US" sz="1200" b="0" i="0" u="none" strike="noStrike" kern="1200" dirty="0">
                <a:solidFill>
                  <a:schemeClr val="tx1"/>
                </a:solidFill>
                <a:effectLst/>
                <a:latin typeface="+mn-lt"/>
                <a:ea typeface="+mn-ea"/>
                <a:cs typeface="+mn-cs"/>
              </a:rPr>
              <a:t>A promising new field of interdisciplinary work with computer science being applied to the civil engineering industry, is intelligent pavement defect inspection and identification. If this method is implemented correctly, it could be utilized to identify pavement defects, the severity of the distress, and implement repairs; all through nondestructive methods. </a:t>
            </a:r>
            <a:endParaRPr lang="en-US" sz="800" dirty="0">
              <a:latin typeface="Arial" panose="020B0604020202020204" pitchFamily="34" charset="0"/>
              <a:cs typeface="Arial" panose="020B0604020202020204" pitchFamily="34" charset="0"/>
            </a:endParaRPr>
          </a:p>
          <a:p>
            <a:pPr marL="0" indent="0">
              <a:lnSpc>
                <a:spcPct val="200000"/>
              </a:lnSpc>
              <a:buFont typeface="Wingdings" panose="05000000000000000000" pitchFamily="2" charset="2"/>
              <a:buNone/>
            </a:pPr>
            <a:endParaRPr lang="en-US" sz="800" dirty="0">
              <a:latin typeface="Arial" panose="020B0604020202020204" pitchFamily="34" charset="0"/>
              <a:cs typeface="Arial" panose="020B0604020202020204" pitchFamily="34" charset="0"/>
            </a:endParaRPr>
          </a:p>
          <a:p>
            <a:pPr marL="0" indent="0">
              <a:lnSpc>
                <a:spcPct val="200000"/>
              </a:lnSpc>
              <a:buFont typeface="Wingdings" panose="05000000000000000000" pitchFamily="2" charset="2"/>
              <a:buNone/>
            </a:pPr>
            <a:endParaRPr lang="en-US" sz="8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FA26487E-518C-43F7-A8EE-728BE395642E}" type="slidenum">
              <a:rPr lang="en-US" smtClean="0"/>
              <a:pPr/>
              <a:t>9</a:t>
            </a:fld>
            <a:endParaRPr lang="en-US"/>
          </a:p>
        </p:txBody>
      </p:sp>
    </p:spTree>
    <p:extLst>
      <p:ext uri="{BB962C8B-B14F-4D97-AF65-F5344CB8AC3E}">
        <p14:creationId xmlns:p14="http://schemas.microsoft.com/office/powerpoint/2010/main" val="6053327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6"/>
        <p:cNvGrpSpPr/>
        <p:nvPr/>
      </p:nvGrpSpPr>
      <p:grpSpPr>
        <a:xfrm>
          <a:off x="0" y="0"/>
          <a:ext cx="0" cy="0"/>
          <a:chOff x="0" y="0"/>
          <a:chExt cx="0" cy="0"/>
        </a:xfrm>
      </p:grpSpPr>
      <p:sp>
        <p:nvSpPr>
          <p:cNvPr id="17" name="Google Shape;17;p70"/>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70"/>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640"/>
              </a:spcBef>
              <a:spcAft>
                <a:spcPts val="0"/>
              </a:spcAft>
              <a:buClr>
                <a:schemeClr val="lt1"/>
              </a:buClr>
              <a:buSzPts val="3200"/>
              <a:buNone/>
              <a:defRPr>
                <a:solidFill>
                  <a:schemeClr val="lt1"/>
                </a:solidFill>
              </a:defRPr>
            </a:lvl1pPr>
            <a:lvl2pPr lvl="1" algn="ctr">
              <a:lnSpc>
                <a:spcPct val="100000"/>
              </a:lnSpc>
              <a:spcBef>
                <a:spcPts val="560"/>
              </a:spcBef>
              <a:spcAft>
                <a:spcPts val="0"/>
              </a:spcAft>
              <a:buClr>
                <a:srgbClr val="898989"/>
              </a:buClr>
              <a:buSzPts val="2800"/>
              <a:buNone/>
              <a:defRPr>
                <a:solidFill>
                  <a:srgbClr val="898989"/>
                </a:solidFill>
              </a:defRPr>
            </a:lvl2pPr>
            <a:lvl3pPr lvl="2" algn="ctr">
              <a:lnSpc>
                <a:spcPct val="100000"/>
              </a:lnSpc>
              <a:spcBef>
                <a:spcPts val="480"/>
              </a:spcBef>
              <a:spcAft>
                <a:spcPts val="0"/>
              </a:spcAft>
              <a:buClr>
                <a:srgbClr val="898989"/>
              </a:buClr>
              <a:buSzPts val="2400"/>
              <a:buNone/>
              <a:defRPr>
                <a:solidFill>
                  <a:srgbClr val="898989"/>
                </a:solidFill>
              </a:defRPr>
            </a:lvl3pPr>
            <a:lvl4pPr lvl="3" algn="ctr">
              <a:lnSpc>
                <a:spcPct val="100000"/>
              </a:lnSpc>
              <a:spcBef>
                <a:spcPts val="400"/>
              </a:spcBef>
              <a:spcAft>
                <a:spcPts val="0"/>
              </a:spcAft>
              <a:buClr>
                <a:srgbClr val="898989"/>
              </a:buClr>
              <a:buSzPts val="2000"/>
              <a:buNone/>
              <a:defRPr>
                <a:solidFill>
                  <a:srgbClr val="898989"/>
                </a:solidFill>
              </a:defRPr>
            </a:lvl4pPr>
            <a:lvl5pPr lvl="4" algn="ctr">
              <a:lnSpc>
                <a:spcPct val="100000"/>
              </a:lnSpc>
              <a:spcBef>
                <a:spcPts val="400"/>
              </a:spcBef>
              <a:spcAft>
                <a:spcPts val="0"/>
              </a:spcAft>
              <a:buClr>
                <a:srgbClr val="898989"/>
              </a:buClr>
              <a:buSzPts val="2000"/>
              <a:buNone/>
              <a:defRPr>
                <a:solidFill>
                  <a:srgbClr val="898989"/>
                </a:solidFill>
              </a:defRPr>
            </a:lvl5pPr>
            <a:lvl6pPr lvl="5" algn="ctr">
              <a:lnSpc>
                <a:spcPct val="100000"/>
              </a:lnSpc>
              <a:spcBef>
                <a:spcPts val="400"/>
              </a:spcBef>
              <a:spcAft>
                <a:spcPts val="0"/>
              </a:spcAft>
              <a:buClr>
                <a:srgbClr val="898989"/>
              </a:buClr>
              <a:buSzPts val="2000"/>
              <a:buNone/>
              <a:defRPr>
                <a:solidFill>
                  <a:srgbClr val="898989"/>
                </a:solidFill>
              </a:defRPr>
            </a:lvl6pPr>
            <a:lvl7pPr lvl="6" algn="ctr">
              <a:lnSpc>
                <a:spcPct val="100000"/>
              </a:lnSpc>
              <a:spcBef>
                <a:spcPts val="400"/>
              </a:spcBef>
              <a:spcAft>
                <a:spcPts val="0"/>
              </a:spcAft>
              <a:buClr>
                <a:srgbClr val="898989"/>
              </a:buClr>
              <a:buSzPts val="2000"/>
              <a:buNone/>
              <a:defRPr>
                <a:solidFill>
                  <a:srgbClr val="898989"/>
                </a:solidFill>
              </a:defRPr>
            </a:lvl7pPr>
            <a:lvl8pPr lvl="7" algn="ctr">
              <a:lnSpc>
                <a:spcPct val="100000"/>
              </a:lnSpc>
              <a:spcBef>
                <a:spcPts val="400"/>
              </a:spcBef>
              <a:spcAft>
                <a:spcPts val="0"/>
              </a:spcAft>
              <a:buClr>
                <a:srgbClr val="898989"/>
              </a:buClr>
              <a:buSzPts val="2000"/>
              <a:buNone/>
              <a:defRPr>
                <a:solidFill>
                  <a:srgbClr val="898989"/>
                </a:solidFill>
              </a:defRPr>
            </a:lvl8pPr>
            <a:lvl9pPr lvl="8" algn="ctr">
              <a:lnSpc>
                <a:spcPct val="100000"/>
              </a:lnSpc>
              <a:spcBef>
                <a:spcPts val="400"/>
              </a:spcBef>
              <a:spcAft>
                <a:spcPts val="0"/>
              </a:spcAft>
              <a:buClr>
                <a:srgbClr val="898989"/>
              </a:buClr>
              <a:buSzPts val="2000"/>
              <a:buNone/>
              <a:defRPr>
                <a:solidFill>
                  <a:srgbClr val="898989"/>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49"/>
        <p:cNvGrpSpPr/>
        <p:nvPr/>
      </p:nvGrpSpPr>
      <p:grpSpPr>
        <a:xfrm>
          <a:off x="0" y="0"/>
          <a:ext cx="0" cy="0"/>
          <a:chOff x="0" y="0"/>
          <a:chExt cx="0" cy="0"/>
        </a:xfrm>
      </p:grpSpPr>
      <p:sp>
        <p:nvSpPr>
          <p:cNvPr id="50" name="Google Shape;50;p92"/>
          <p:cNvSpPr txBox="1">
            <a:spLocks noGrp="1"/>
          </p:cNvSpPr>
          <p:nvPr>
            <p:ph type="title"/>
          </p:nvPr>
        </p:nvSpPr>
        <p:spPr>
          <a:xfrm rot="5400000">
            <a:off x="4976019" y="2415382"/>
            <a:ext cx="5364163" cy="20574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92"/>
          <p:cNvSpPr txBox="1">
            <a:spLocks noGrp="1"/>
          </p:cNvSpPr>
          <p:nvPr>
            <p:ph type="body" idx="1"/>
          </p:nvPr>
        </p:nvSpPr>
        <p:spPr>
          <a:xfrm rot="5400000">
            <a:off x="785019" y="434181"/>
            <a:ext cx="5364163" cy="60198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lt1"/>
              </a:buClr>
              <a:buSzPts val="1800"/>
              <a:buChar char="•"/>
              <a:defRPr/>
            </a:lvl1pPr>
            <a:lvl2pPr marL="914400" lvl="1" indent="-342900" algn="l">
              <a:lnSpc>
                <a:spcPct val="100000"/>
              </a:lnSpc>
              <a:spcBef>
                <a:spcPts val="360"/>
              </a:spcBef>
              <a:spcAft>
                <a:spcPts val="0"/>
              </a:spcAft>
              <a:buClr>
                <a:schemeClr val="lt1"/>
              </a:buClr>
              <a:buSzPts val="1800"/>
              <a:buChar char="–"/>
              <a:defRPr/>
            </a:lvl2pPr>
            <a:lvl3pPr marL="1371600" lvl="2" indent="-342900" algn="l">
              <a:lnSpc>
                <a:spcPct val="100000"/>
              </a:lnSpc>
              <a:spcBef>
                <a:spcPts val="360"/>
              </a:spcBef>
              <a:spcAft>
                <a:spcPts val="0"/>
              </a:spcAft>
              <a:buClr>
                <a:schemeClr val="lt1"/>
              </a:buClr>
              <a:buSzPts val="1800"/>
              <a:buChar char="•"/>
              <a:defRPr/>
            </a:lvl3pPr>
            <a:lvl4pPr marL="1828800" lvl="3" indent="-342900" algn="l">
              <a:lnSpc>
                <a:spcPct val="100000"/>
              </a:lnSpc>
              <a:spcBef>
                <a:spcPts val="360"/>
              </a:spcBef>
              <a:spcAft>
                <a:spcPts val="0"/>
              </a:spcAft>
              <a:buClr>
                <a:schemeClr val="lt1"/>
              </a:buClr>
              <a:buSzPts val="1800"/>
              <a:buChar char="–"/>
              <a:defRPr/>
            </a:lvl4pPr>
            <a:lvl5pPr marL="2286000" lvl="4" indent="-342900" algn="l">
              <a:lnSpc>
                <a:spcPct val="100000"/>
              </a:lnSpc>
              <a:spcBef>
                <a:spcPts val="360"/>
              </a:spcBef>
              <a:spcAft>
                <a:spcPts val="0"/>
              </a:spcAft>
              <a:buClr>
                <a:schemeClr val="lt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9"/>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60"/>
        <p:cNvGrpSpPr/>
        <p:nvPr/>
      </p:nvGrpSpPr>
      <p:grpSpPr>
        <a:xfrm>
          <a:off x="0" y="0"/>
          <a:ext cx="0" cy="0"/>
          <a:chOff x="0" y="0"/>
          <a:chExt cx="0" cy="0"/>
        </a:xfrm>
      </p:grpSpPr>
      <p:sp>
        <p:nvSpPr>
          <p:cNvPr id="61" name="Google Shape;61;p73"/>
          <p:cNvSpPr txBox="1">
            <a:spLocks noGrp="1"/>
          </p:cNvSpPr>
          <p:nvPr>
            <p:ph type="title"/>
          </p:nvPr>
        </p:nvSpPr>
        <p:spPr>
          <a:xfrm>
            <a:off x="457200" y="838200"/>
            <a:ext cx="8229600" cy="715962"/>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rgbClr val="09347A"/>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73"/>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rgbClr val="30302C"/>
              </a:buClr>
              <a:buSzPts val="1800"/>
              <a:buChar char="•"/>
              <a:defRPr/>
            </a:lvl1pPr>
            <a:lvl2pPr marL="914400" lvl="1" indent="-342900" algn="l">
              <a:lnSpc>
                <a:spcPct val="100000"/>
              </a:lnSpc>
              <a:spcBef>
                <a:spcPts val="360"/>
              </a:spcBef>
              <a:spcAft>
                <a:spcPts val="0"/>
              </a:spcAft>
              <a:buClr>
                <a:srgbClr val="30302C"/>
              </a:buClr>
              <a:buSzPts val="1800"/>
              <a:buChar char="–"/>
              <a:defRPr/>
            </a:lvl2pPr>
            <a:lvl3pPr marL="1371600" lvl="2" indent="-342900" algn="l">
              <a:lnSpc>
                <a:spcPct val="100000"/>
              </a:lnSpc>
              <a:spcBef>
                <a:spcPts val="360"/>
              </a:spcBef>
              <a:spcAft>
                <a:spcPts val="0"/>
              </a:spcAft>
              <a:buClr>
                <a:srgbClr val="30302C"/>
              </a:buClr>
              <a:buSzPts val="1800"/>
              <a:buChar char="•"/>
              <a:defRPr/>
            </a:lvl3pPr>
            <a:lvl4pPr marL="1828800" lvl="3" indent="-342900" algn="l">
              <a:lnSpc>
                <a:spcPct val="100000"/>
              </a:lnSpc>
              <a:spcBef>
                <a:spcPts val="360"/>
              </a:spcBef>
              <a:spcAft>
                <a:spcPts val="0"/>
              </a:spcAft>
              <a:buClr>
                <a:srgbClr val="30302C"/>
              </a:buClr>
              <a:buSzPts val="1800"/>
              <a:buChar char="–"/>
              <a:defRPr/>
            </a:lvl4pPr>
            <a:lvl5pPr marL="2286000" lvl="4" indent="-342900" algn="l">
              <a:lnSpc>
                <a:spcPct val="100000"/>
              </a:lnSpc>
              <a:spcBef>
                <a:spcPts val="360"/>
              </a:spcBef>
              <a:spcAft>
                <a:spcPts val="0"/>
              </a:spcAft>
              <a:buClr>
                <a:srgbClr val="30302C"/>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63"/>
        <p:cNvGrpSpPr/>
        <p:nvPr/>
      </p:nvGrpSpPr>
      <p:grpSpPr>
        <a:xfrm>
          <a:off x="0" y="0"/>
          <a:ext cx="0" cy="0"/>
          <a:chOff x="0" y="0"/>
          <a:chExt cx="0" cy="0"/>
        </a:xfrm>
      </p:grpSpPr>
      <p:sp>
        <p:nvSpPr>
          <p:cNvPr id="64" name="Google Shape;64;p77"/>
          <p:cNvSpPr txBox="1">
            <a:spLocks noGrp="1"/>
          </p:cNvSpPr>
          <p:nvPr>
            <p:ph type="title"/>
          </p:nvPr>
        </p:nvSpPr>
        <p:spPr>
          <a:xfrm>
            <a:off x="457200" y="838200"/>
            <a:ext cx="8229600" cy="715962"/>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rgbClr val="09347A"/>
              </a:buClr>
              <a:buSzPts val="4000"/>
              <a:buFont typeface="Montserrat Medium"/>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5" name="Google Shape;65;p77"/>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80"/>
              </a:spcBef>
              <a:spcAft>
                <a:spcPts val="0"/>
              </a:spcAft>
              <a:buClr>
                <a:srgbClr val="30302C"/>
              </a:buClr>
              <a:buSzPts val="2400"/>
              <a:buNone/>
              <a:defRPr sz="2400" b="1"/>
            </a:lvl1pPr>
            <a:lvl2pPr marL="914400" lvl="1" indent="-228600" algn="l">
              <a:lnSpc>
                <a:spcPct val="100000"/>
              </a:lnSpc>
              <a:spcBef>
                <a:spcPts val="400"/>
              </a:spcBef>
              <a:spcAft>
                <a:spcPts val="0"/>
              </a:spcAft>
              <a:buClr>
                <a:srgbClr val="30302C"/>
              </a:buClr>
              <a:buSzPts val="2000"/>
              <a:buNone/>
              <a:defRPr sz="2000" b="1"/>
            </a:lvl2pPr>
            <a:lvl3pPr marL="1371600" lvl="2" indent="-228600" algn="l">
              <a:lnSpc>
                <a:spcPct val="100000"/>
              </a:lnSpc>
              <a:spcBef>
                <a:spcPts val="360"/>
              </a:spcBef>
              <a:spcAft>
                <a:spcPts val="0"/>
              </a:spcAft>
              <a:buClr>
                <a:srgbClr val="30302C"/>
              </a:buClr>
              <a:buSzPts val="1800"/>
              <a:buNone/>
              <a:defRPr sz="1800" b="1"/>
            </a:lvl3pPr>
            <a:lvl4pPr marL="1828800" lvl="3" indent="-228600" algn="l">
              <a:lnSpc>
                <a:spcPct val="100000"/>
              </a:lnSpc>
              <a:spcBef>
                <a:spcPts val="320"/>
              </a:spcBef>
              <a:spcAft>
                <a:spcPts val="0"/>
              </a:spcAft>
              <a:buClr>
                <a:srgbClr val="30302C"/>
              </a:buClr>
              <a:buSzPts val="1600"/>
              <a:buNone/>
              <a:defRPr sz="1600" b="1"/>
            </a:lvl4pPr>
            <a:lvl5pPr marL="2286000" lvl="4" indent="-228600" algn="l">
              <a:lnSpc>
                <a:spcPct val="100000"/>
              </a:lnSpc>
              <a:spcBef>
                <a:spcPts val="320"/>
              </a:spcBef>
              <a:spcAft>
                <a:spcPts val="0"/>
              </a:spcAft>
              <a:buClr>
                <a:srgbClr val="30302C"/>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66" name="Google Shape;66;p77"/>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480"/>
              </a:spcBef>
              <a:spcAft>
                <a:spcPts val="0"/>
              </a:spcAft>
              <a:buClr>
                <a:srgbClr val="30302C"/>
              </a:buClr>
              <a:buSzPts val="2400"/>
              <a:buChar char="•"/>
              <a:defRPr sz="2400"/>
            </a:lvl1pPr>
            <a:lvl2pPr marL="914400" lvl="1" indent="-355600" algn="l">
              <a:lnSpc>
                <a:spcPct val="100000"/>
              </a:lnSpc>
              <a:spcBef>
                <a:spcPts val="400"/>
              </a:spcBef>
              <a:spcAft>
                <a:spcPts val="0"/>
              </a:spcAft>
              <a:buClr>
                <a:srgbClr val="30302C"/>
              </a:buClr>
              <a:buSzPts val="2000"/>
              <a:buChar char="–"/>
              <a:defRPr sz="2000"/>
            </a:lvl2pPr>
            <a:lvl3pPr marL="1371600" lvl="2" indent="-342900" algn="l">
              <a:lnSpc>
                <a:spcPct val="100000"/>
              </a:lnSpc>
              <a:spcBef>
                <a:spcPts val="360"/>
              </a:spcBef>
              <a:spcAft>
                <a:spcPts val="0"/>
              </a:spcAft>
              <a:buClr>
                <a:srgbClr val="30302C"/>
              </a:buClr>
              <a:buSzPts val="1800"/>
              <a:buChar char="•"/>
              <a:defRPr sz="1800"/>
            </a:lvl3pPr>
            <a:lvl4pPr marL="1828800" lvl="3" indent="-330200" algn="l">
              <a:lnSpc>
                <a:spcPct val="100000"/>
              </a:lnSpc>
              <a:spcBef>
                <a:spcPts val="320"/>
              </a:spcBef>
              <a:spcAft>
                <a:spcPts val="0"/>
              </a:spcAft>
              <a:buClr>
                <a:srgbClr val="30302C"/>
              </a:buClr>
              <a:buSzPts val="1600"/>
              <a:buChar char="–"/>
              <a:defRPr sz="1600"/>
            </a:lvl4pPr>
            <a:lvl5pPr marL="2286000" lvl="4" indent="-330200" algn="l">
              <a:lnSpc>
                <a:spcPct val="100000"/>
              </a:lnSpc>
              <a:spcBef>
                <a:spcPts val="320"/>
              </a:spcBef>
              <a:spcAft>
                <a:spcPts val="0"/>
              </a:spcAft>
              <a:buClr>
                <a:srgbClr val="30302C"/>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67" name="Google Shape;67;p77"/>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80"/>
              </a:spcBef>
              <a:spcAft>
                <a:spcPts val="0"/>
              </a:spcAft>
              <a:buClr>
                <a:srgbClr val="30302C"/>
              </a:buClr>
              <a:buSzPts val="2400"/>
              <a:buNone/>
              <a:defRPr sz="2400" b="1"/>
            </a:lvl1pPr>
            <a:lvl2pPr marL="914400" lvl="1" indent="-228600" algn="l">
              <a:lnSpc>
                <a:spcPct val="100000"/>
              </a:lnSpc>
              <a:spcBef>
                <a:spcPts val="400"/>
              </a:spcBef>
              <a:spcAft>
                <a:spcPts val="0"/>
              </a:spcAft>
              <a:buClr>
                <a:srgbClr val="30302C"/>
              </a:buClr>
              <a:buSzPts val="2000"/>
              <a:buNone/>
              <a:defRPr sz="2000" b="1"/>
            </a:lvl2pPr>
            <a:lvl3pPr marL="1371600" lvl="2" indent="-228600" algn="l">
              <a:lnSpc>
                <a:spcPct val="100000"/>
              </a:lnSpc>
              <a:spcBef>
                <a:spcPts val="360"/>
              </a:spcBef>
              <a:spcAft>
                <a:spcPts val="0"/>
              </a:spcAft>
              <a:buClr>
                <a:srgbClr val="30302C"/>
              </a:buClr>
              <a:buSzPts val="1800"/>
              <a:buNone/>
              <a:defRPr sz="1800" b="1"/>
            </a:lvl3pPr>
            <a:lvl4pPr marL="1828800" lvl="3" indent="-228600" algn="l">
              <a:lnSpc>
                <a:spcPct val="100000"/>
              </a:lnSpc>
              <a:spcBef>
                <a:spcPts val="320"/>
              </a:spcBef>
              <a:spcAft>
                <a:spcPts val="0"/>
              </a:spcAft>
              <a:buClr>
                <a:srgbClr val="30302C"/>
              </a:buClr>
              <a:buSzPts val="1600"/>
              <a:buNone/>
              <a:defRPr sz="1600" b="1"/>
            </a:lvl4pPr>
            <a:lvl5pPr marL="2286000" lvl="4" indent="-228600" algn="l">
              <a:lnSpc>
                <a:spcPct val="100000"/>
              </a:lnSpc>
              <a:spcBef>
                <a:spcPts val="320"/>
              </a:spcBef>
              <a:spcAft>
                <a:spcPts val="0"/>
              </a:spcAft>
              <a:buClr>
                <a:srgbClr val="30302C"/>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68" name="Google Shape;68;p77"/>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480"/>
              </a:spcBef>
              <a:spcAft>
                <a:spcPts val="0"/>
              </a:spcAft>
              <a:buClr>
                <a:srgbClr val="30302C"/>
              </a:buClr>
              <a:buSzPts val="2400"/>
              <a:buChar char="•"/>
              <a:defRPr sz="2400"/>
            </a:lvl1pPr>
            <a:lvl2pPr marL="914400" lvl="1" indent="-355600" algn="l">
              <a:lnSpc>
                <a:spcPct val="100000"/>
              </a:lnSpc>
              <a:spcBef>
                <a:spcPts val="400"/>
              </a:spcBef>
              <a:spcAft>
                <a:spcPts val="0"/>
              </a:spcAft>
              <a:buClr>
                <a:srgbClr val="30302C"/>
              </a:buClr>
              <a:buSzPts val="2000"/>
              <a:buChar char="–"/>
              <a:defRPr sz="2000"/>
            </a:lvl2pPr>
            <a:lvl3pPr marL="1371600" lvl="2" indent="-342900" algn="l">
              <a:lnSpc>
                <a:spcPct val="100000"/>
              </a:lnSpc>
              <a:spcBef>
                <a:spcPts val="360"/>
              </a:spcBef>
              <a:spcAft>
                <a:spcPts val="0"/>
              </a:spcAft>
              <a:buClr>
                <a:srgbClr val="30302C"/>
              </a:buClr>
              <a:buSzPts val="1800"/>
              <a:buChar char="•"/>
              <a:defRPr sz="1800"/>
            </a:lvl3pPr>
            <a:lvl4pPr marL="1828800" lvl="3" indent="-330200" algn="l">
              <a:lnSpc>
                <a:spcPct val="100000"/>
              </a:lnSpc>
              <a:spcBef>
                <a:spcPts val="320"/>
              </a:spcBef>
              <a:spcAft>
                <a:spcPts val="0"/>
              </a:spcAft>
              <a:buClr>
                <a:srgbClr val="30302C"/>
              </a:buClr>
              <a:buSzPts val="1600"/>
              <a:buChar char="–"/>
              <a:defRPr sz="1600"/>
            </a:lvl4pPr>
            <a:lvl5pPr marL="2286000" lvl="4" indent="-330200" algn="l">
              <a:lnSpc>
                <a:spcPct val="100000"/>
              </a:lnSpc>
              <a:spcBef>
                <a:spcPts val="320"/>
              </a:spcBef>
              <a:spcAft>
                <a:spcPts val="0"/>
              </a:spcAft>
              <a:buClr>
                <a:srgbClr val="30302C"/>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69"/>
        <p:cNvGrpSpPr/>
        <p:nvPr/>
      </p:nvGrpSpPr>
      <p:grpSpPr>
        <a:xfrm>
          <a:off x="0" y="0"/>
          <a:ext cx="0" cy="0"/>
          <a:chOff x="0" y="0"/>
          <a:chExt cx="0" cy="0"/>
        </a:xfrm>
      </p:grpSpPr>
      <p:sp>
        <p:nvSpPr>
          <p:cNvPr id="70" name="Google Shape;70;p74"/>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09347A"/>
              </a:buClr>
              <a:buSzPts val="4000"/>
              <a:buFont typeface="Montserrat Medium"/>
              <a:buNone/>
              <a:defRPr sz="4000" b="1"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 name="Google Shape;71;p74"/>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00"/>
              </a:spcBef>
              <a:spcAft>
                <a:spcPts val="0"/>
              </a:spcAft>
              <a:buClr>
                <a:srgbClr val="30302C"/>
              </a:buClr>
              <a:buSzPts val="2000"/>
              <a:buNone/>
              <a:defRPr sz="2000">
                <a:solidFill>
                  <a:srgbClr val="30302C"/>
                </a:solidFill>
              </a:defRPr>
            </a:lvl1pPr>
            <a:lvl2pPr marL="914400" lvl="1" indent="-228600" algn="l">
              <a:lnSpc>
                <a:spcPct val="100000"/>
              </a:lnSpc>
              <a:spcBef>
                <a:spcPts val="360"/>
              </a:spcBef>
              <a:spcAft>
                <a:spcPts val="0"/>
              </a:spcAft>
              <a:buClr>
                <a:srgbClr val="898989"/>
              </a:buClr>
              <a:buSzPts val="1800"/>
              <a:buNone/>
              <a:defRPr sz="1800">
                <a:solidFill>
                  <a:srgbClr val="898989"/>
                </a:solidFill>
              </a:defRPr>
            </a:lvl2pPr>
            <a:lvl3pPr marL="1371600" lvl="2" indent="-228600" algn="l">
              <a:lnSpc>
                <a:spcPct val="100000"/>
              </a:lnSpc>
              <a:spcBef>
                <a:spcPts val="320"/>
              </a:spcBef>
              <a:spcAft>
                <a:spcPts val="0"/>
              </a:spcAft>
              <a:buClr>
                <a:srgbClr val="898989"/>
              </a:buClr>
              <a:buSzPts val="1600"/>
              <a:buNone/>
              <a:defRPr sz="1600">
                <a:solidFill>
                  <a:srgbClr val="898989"/>
                </a:solidFill>
              </a:defRPr>
            </a:lvl3pPr>
            <a:lvl4pPr marL="1828800" lvl="3" indent="-228600" algn="l">
              <a:lnSpc>
                <a:spcPct val="100000"/>
              </a:lnSpc>
              <a:spcBef>
                <a:spcPts val="280"/>
              </a:spcBef>
              <a:spcAft>
                <a:spcPts val="0"/>
              </a:spcAft>
              <a:buClr>
                <a:srgbClr val="898989"/>
              </a:buClr>
              <a:buSzPts val="1400"/>
              <a:buNone/>
              <a:defRPr sz="1400">
                <a:solidFill>
                  <a:srgbClr val="898989"/>
                </a:solidFill>
              </a:defRPr>
            </a:lvl4pPr>
            <a:lvl5pPr marL="2286000" lvl="4" indent="-228600" algn="l">
              <a:lnSpc>
                <a:spcPct val="100000"/>
              </a:lnSpc>
              <a:spcBef>
                <a:spcPts val="280"/>
              </a:spcBef>
              <a:spcAft>
                <a:spcPts val="0"/>
              </a:spcAft>
              <a:buClr>
                <a:srgbClr val="898989"/>
              </a:buClr>
              <a:buSzPts val="1400"/>
              <a:buNone/>
              <a:defRPr sz="1400">
                <a:solidFill>
                  <a:srgbClr val="898989"/>
                </a:solidFill>
              </a:defRPr>
            </a:lvl5pPr>
            <a:lvl6pPr marL="2743200" lvl="5" indent="-228600" algn="l">
              <a:lnSpc>
                <a:spcPct val="100000"/>
              </a:lnSpc>
              <a:spcBef>
                <a:spcPts val="280"/>
              </a:spcBef>
              <a:spcAft>
                <a:spcPts val="0"/>
              </a:spcAft>
              <a:buClr>
                <a:srgbClr val="898989"/>
              </a:buClr>
              <a:buSzPts val="1400"/>
              <a:buNone/>
              <a:defRPr sz="1400">
                <a:solidFill>
                  <a:srgbClr val="898989"/>
                </a:solidFill>
              </a:defRPr>
            </a:lvl6pPr>
            <a:lvl7pPr marL="3200400" lvl="6" indent="-228600" algn="l">
              <a:lnSpc>
                <a:spcPct val="100000"/>
              </a:lnSpc>
              <a:spcBef>
                <a:spcPts val="280"/>
              </a:spcBef>
              <a:spcAft>
                <a:spcPts val="0"/>
              </a:spcAft>
              <a:buClr>
                <a:srgbClr val="898989"/>
              </a:buClr>
              <a:buSzPts val="1400"/>
              <a:buNone/>
              <a:defRPr sz="1400">
                <a:solidFill>
                  <a:srgbClr val="898989"/>
                </a:solidFill>
              </a:defRPr>
            </a:lvl7pPr>
            <a:lvl8pPr marL="3657600" lvl="7" indent="-228600" algn="l">
              <a:lnSpc>
                <a:spcPct val="100000"/>
              </a:lnSpc>
              <a:spcBef>
                <a:spcPts val="280"/>
              </a:spcBef>
              <a:spcAft>
                <a:spcPts val="0"/>
              </a:spcAft>
              <a:buClr>
                <a:srgbClr val="898989"/>
              </a:buClr>
              <a:buSzPts val="1400"/>
              <a:buNone/>
              <a:defRPr sz="1400">
                <a:solidFill>
                  <a:srgbClr val="898989"/>
                </a:solidFill>
              </a:defRPr>
            </a:lvl8pPr>
            <a:lvl9pPr marL="4114800" lvl="8" indent="-228600" algn="l">
              <a:lnSpc>
                <a:spcPct val="100000"/>
              </a:lnSpc>
              <a:spcBef>
                <a:spcPts val="280"/>
              </a:spcBef>
              <a:spcAft>
                <a:spcPts val="0"/>
              </a:spcAft>
              <a:buClr>
                <a:srgbClr val="898989"/>
              </a:buClr>
              <a:buSzPts val="1400"/>
              <a:buNone/>
              <a:defRPr sz="1400">
                <a:solidFill>
                  <a:srgbClr val="898989"/>
                </a:solidFil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72"/>
        <p:cNvGrpSpPr/>
        <p:nvPr/>
      </p:nvGrpSpPr>
      <p:grpSpPr>
        <a:xfrm>
          <a:off x="0" y="0"/>
          <a:ext cx="0" cy="0"/>
          <a:chOff x="0" y="0"/>
          <a:chExt cx="0" cy="0"/>
        </a:xfrm>
      </p:grpSpPr>
      <p:sp>
        <p:nvSpPr>
          <p:cNvPr id="73" name="Google Shape;73;p75"/>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rgbClr val="09347A"/>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4" name="Google Shape;74;p75"/>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640"/>
              </a:spcBef>
              <a:spcAft>
                <a:spcPts val="0"/>
              </a:spcAft>
              <a:buClr>
                <a:srgbClr val="30302C"/>
              </a:buClr>
              <a:buSzPts val="3200"/>
              <a:buNone/>
              <a:defRPr>
                <a:solidFill>
                  <a:srgbClr val="30302C"/>
                </a:solidFill>
              </a:defRPr>
            </a:lvl1pPr>
            <a:lvl2pPr lvl="1" algn="ctr">
              <a:lnSpc>
                <a:spcPct val="100000"/>
              </a:lnSpc>
              <a:spcBef>
                <a:spcPts val="560"/>
              </a:spcBef>
              <a:spcAft>
                <a:spcPts val="0"/>
              </a:spcAft>
              <a:buClr>
                <a:srgbClr val="898989"/>
              </a:buClr>
              <a:buSzPts val="2800"/>
              <a:buNone/>
              <a:defRPr>
                <a:solidFill>
                  <a:srgbClr val="898989"/>
                </a:solidFill>
              </a:defRPr>
            </a:lvl2pPr>
            <a:lvl3pPr lvl="2" algn="ctr">
              <a:lnSpc>
                <a:spcPct val="100000"/>
              </a:lnSpc>
              <a:spcBef>
                <a:spcPts val="480"/>
              </a:spcBef>
              <a:spcAft>
                <a:spcPts val="0"/>
              </a:spcAft>
              <a:buClr>
                <a:srgbClr val="898989"/>
              </a:buClr>
              <a:buSzPts val="2400"/>
              <a:buNone/>
              <a:defRPr>
                <a:solidFill>
                  <a:srgbClr val="898989"/>
                </a:solidFill>
              </a:defRPr>
            </a:lvl3pPr>
            <a:lvl4pPr lvl="3" algn="ctr">
              <a:lnSpc>
                <a:spcPct val="100000"/>
              </a:lnSpc>
              <a:spcBef>
                <a:spcPts val="400"/>
              </a:spcBef>
              <a:spcAft>
                <a:spcPts val="0"/>
              </a:spcAft>
              <a:buClr>
                <a:srgbClr val="898989"/>
              </a:buClr>
              <a:buSzPts val="2000"/>
              <a:buNone/>
              <a:defRPr>
                <a:solidFill>
                  <a:srgbClr val="898989"/>
                </a:solidFill>
              </a:defRPr>
            </a:lvl4pPr>
            <a:lvl5pPr lvl="4" algn="ctr">
              <a:lnSpc>
                <a:spcPct val="100000"/>
              </a:lnSpc>
              <a:spcBef>
                <a:spcPts val="400"/>
              </a:spcBef>
              <a:spcAft>
                <a:spcPts val="0"/>
              </a:spcAft>
              <a:buClr>
                <a:srgbClr val="898989"/>
              </a:buClr>
              <a:buSzPts val="2000"/>
              <a:buNone/>
              <a:defRPr>
                <a:solidFill>
                  <a:srgbClr val="898989"/>
                </a:solidFill>
              </a:defRPr>
            </a:lvl5pPr>
            <a:lvl6pPr lvl="5" algn="ctr">
              <a:lnSpc>
                <a:spcPct val="100000"/>
              </a:lnSpc>
              <a:spcBef>
                <a:spcPts val="400"/>
              </a:spcBef>
              <a:spcAft>
                <a:spcPts val="0"/>
              </a:spcAft>
              <a:buClr>
                <a:srgbClr val="898989"/>
              </a:buClr>
              <a:buSzPts val="2000"/>
              <a:buNone/>
              <a:defRPr>
                <a:solidFill>
                  <a:srgbClr val="898989"/>
                </a:solidFill>
              </a:defRPr>
            </a:lvl6pPr>
            <a:lvl7pPr lvl="6" algn="ctr">
              <a:lnSpc>
                <a:spcPct val="100000"/>
              </a:lnSpc>
              <a:spcBef>
                <a:spcPts val="400"/>
              </a:spcBef>
              <a:spcAft>
                <a:spcPts val="0"/>
              </a:spcAft>
              <a:buClr>
                <a:srgbClr val="898989"/>
              </a:buClr>
              <a:buSzPts val="2000"/>
              <a:buNone/>
              <a:defRPr>
                <a:solidFill>
                  <a:srgbClr val="898989"/>
                </a:solidFill>
              </a:defRPr>
            </a:lvl7pPr>
            <a:lvl8pPr lvl="7" algn="ctr">
              <a:lnSpc>
                <a:spcPct val="100000"/>
              </a:lnSpc>
              <a:spcBef>
                <a:spcPts val="400"/>
              </a:spcBef>
              <a:spcAft>
                <a:spcPts val="0"/>
              </a:spcAft>
              <a:buClr>
                <a:srgbClr val="898989"/>
              </a:buClr>
              <a:buSzPts val="2000"/>
              <a:buNone/>
              <a:defRPr>
                <a:solidFill>
                  <a:srgbClr val="898989"/>
                </a:solidFill>
              </a:defRPr>
            </a:lvl8pPr>
            <a:lvl9pPr lvl="8" algn="ctr">
              <a:lnSpc>
                <a:spcPct val="100000"/>
              </a:lnSpc>
              <a:spcBef>
                <a:spcPts val="400"/>
              </a:spcBef>
              <a:spcAft>
                <a:spcPts val="0"/>
              </a:spcAft>
              <a:buClr>
                <a:srgbClr val="898989"/>
              </a:buClr>
              <a:buSzPts val="2000"/>
              <a:buNone/>
              <a:defRPr>
                <a:solidFill>
                  <a:srgbClr val="898989"/>
                </a:solidFil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75"/>
        <p:cNvGrpSpPr/>
        <p:nvPr/>
      </p:nvGrpSpPr>
      <p:grpSpPr>
        <a:xfrm>
          <a:off x="0" y="0"/>
          <a:ext cx="0" cy="0"/>
          <a:chOff x="0" y="0"/>
          <a:chExt cx="0" cy="0"/>
        </a:xfrm>
      </p:grpSpPr>
      <p:sp>
        <p:nvSpPr>
          <p:cNvPr id="76" name="Google Shape;76;p76"/>
          <p:cNvSpPr txBox="1">
            <a:spLocks noGrp="1"/>
          </p:cNvSpPr>
          <p:nvPr>
            <p:ph type="title"/>
          </p:nvPr>
        </p:nvSpPr>
        <p:spPr>
          <a:xfrm>
            <a:off x="457200" y="838200"/>
            <a:ext cx="8229600" cy="715962"/>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rgbClr val="09347A"/>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76"/>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lnSpc>
                <a:spcPct val="100000"/>
              </a:lnSpc>
              <a:spcBef>
                <a:spcPts val="560"/>
              </a:spcBef>
              <a:spcAft>
                <a:spcPts val="0"/>
              </a:spcAft>
              <a:buClr>
                <a:srgbClr val="30302C"/>
              </a:buClr>
              <a:buSzPts val="2800"/>
              <a:buChar char="•"/>
              <a:defRPr sz="2800"/>
            </a:lvl1pPr>
            <a:lvl2pPr marL="914400" lvl="1" indent="-381000" algn="l">
              <a:lnSpc>
                <a:spcPct val="100000"/>
              </a:lnSpc>
              <a:spcBef>
                <a:spcPts val="480"/>
              </a:spcBef>
              <a:spcAft>
                <a:spcPts val="0"/>
              </a:spcAft>
              <a:buClr>
                <a:srgbClr val="30302C"/>
              </a:buClr>
              <a:buSzPts val="2400"/>
              <a:buChar char="–"/>
              <a:defRPr sz="2400"/>
            </a:lvl2pPr>
            <a:lvl3pPr marL="1371600" lvl="2" indent="-355600" algn="l">
              <a:lnSpc>
                <a:spcPct val="100000"/>
              </a:lnSpc>
              <a:spcBef>
                <a:spcPts val="400"/>
              </a:spcBef>
              <a:spcAft>
                <a:spcPts val="0"/>
              </a:spcAft>
              <a:buClr>
                <a:srgbClr val="30302C"/>
              </a:buClr>
              <a:buSzPts val="2000"/>
              <a:buChar char="•"/>
              <a:defRPr sz="2000"/>
            </a:lvl3pPr>
            <a:lvl4pPr marL="1828800" lvl="3" indent="-342900" algn="l">
              <a:lnSpc>
                <a:spcPct val="100000"/>
              </a:lnSpc>
              <a:spcBef>
                <a:spcPts val="360"/>
              </a:spcBef>
              <a:spcAft>
                <a:spcPts val="0"/>
              </a:spcAft>
              <a:buClr>
                <a:srgbClr val="30302C"/>
              </a:buClr>
              <a:buSzPts val="1800"/>
              <a:buChar char="–"/>
              <a:defRPr sz="1800"/>
            </a:lvl4pPr>
            <a:lvl5pPr marL="2286000" lvl="4" indent="-342900" algn="l">
              <a:lnSpc>
                <a:spcPct val="100000"/>
              </a:lnSpc>
              <a:spcBef>
                <a:spcPts val="360"/>
              </a:spcBef>
              <a:spcAft>
                <a:spcPts val="0"/>
              </a:spcAft>
              <a:buClr>
                <a:srgbClr val="30302C"/>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78" name="Google Shape;78;p76"/>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lnSpc>
                <a:spcPct val="100000"/>
              </a:lnSpc>
              <a:spcBef>
                <a:spcPts val="560"/>
              </a:spcBef>
              <a:spcAft>
                <a:spcPts val="0"/>
              </a:spcAft>
              <a:buClr>
                <a:srgbClr val="30302C"/>
              </a:buClr>
              <a:buSzPts val="2800"/>
              <a:buChar char="•"/>
              <a:defRPr sz="2800"/>
            </a:lvl1pPr>
            <a:lvl2pPr marL="914400" lvl="1" indent="-381000" algn="l">
              <a:lnSpc>
                <a:spcPct val="100000"/>
              </a:lnSpc>
              <a:spcBef>
                <a:spcPts val="480"/>
              </a:spcBef>
              <a:spcAft>
                <a:spcPts val="0"/>
              </a:spcAft>
              <a:buClr>
                <a:srgbClr val="30302C"/>
              </a:buClr>
              <a:buSzPts val="2400"/>
              <a:buChar char="–"/>
              <a:defRPr sz="2400"/>
            </a:lvl2pPr>
            <a:lvl3pPr marL="1371600" lvl="2" indent="-355600" algn="l">
              <a:lnSpc>
                <a:spcPct val="100000"/>
              </a:lnSpc>
              <a:spcBef>
                <a:spcPts val="400"/>
              </a:spcBef>
              <a:spcAft>
                <a:spcPts val="0"/>
              </a:spcAft>
              <a:buClr>
                <a:srgbClr val="30302C"/>
              </a:buClr>
              <a:buSzPts val="2000"/>
              <a:buChar char="•"/>
              <a:defRPr sz="2000"/>
            </a:lvl3pPr>
            <a:lvl4pPr marL="1828800" lvl="3" indent="-342900" algn="l">
              <a:lnSpc>
                <a:spcPct val="100000"/>
              </a:lnSpc>
              <a:spcBef>
                <a:spcPts val="360"/>
              </a:spcBef>
              <a:spcAft>
                <a:spcPts val="0"/>
              </a:spcAft>
              <a:buClr>
                <a:srgbClr val="30302C"/>
              </a:buClr>
              <a:buSzPts val="1800"/>
              <a:buChar char="–"/>
              <a:defRPr sz="1800"/>
            </a:lvl4pPr>
            <a:lvl5pPr marL="2286000" lvl="4" indent="-342900" algn="l">
              <a:lnSpc>
                <a:spcPct val="100000"/>
              </a:lnSpc>
              <a:spcBef>
                <a:spcPts val="360"/>
              </a:spcBef>
              <a:spcAft>
                <a:spcPts val="0"/>
              </a:spcAft>
              <a:buClr>
                <a:srgbClr val="30302C"/>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9"/>
        <p:cNvGrpSpPr/>
        <p:nvPr/>
      </p:nvGrpSpPr>
      <p:grpSpPr>
        <a:xfrm>
          <a:off x="0" y="0"/>
          <a:ext cx="0" cy="0"/>
          <a:chOff x="0" y="0"/>
          <a:chExt cx="0" cy="0"/>
        </a:xfrm>
      </p:grpSpPr>
      <p:sp>
        <p:nvSpPr>
          <p:cNvPr id="80" name="Google Shape;80;p78"/>
          <p:cNvSpPr txBox="1">
            <a:spLocks noGrp="1"/>
          </p:cNvSpPr>
          <p:nvPr>
            <p:ph type="title"/>
          </p:nvPr>
        </p:nvSpPr>
        <p:spPr>
          <a:xfrm>
            <a:off x="457200" y="838200"/>
            <a:ext cx="8229600" cy="715962"/>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rgbClr val="09347A"/>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81"/>
        <p:cNvGrpSpPr/>
        <p:nvPr/>
      </p:nvGrpSpPr>
      <p:grpSpPr>
        <a:xfrm>
          <a:off x="0" y="0"/>
          <a:ext cx="0" cy="0"/>
          <a:chOff x="0" y="0"/>
          <a:chExt cx="0" cy="0"/>
        </a:xfrm>
      </p:grpSpPr>
      <p:sp>
        <p:nvSpPr>
          <p:cNvPr id="82" name="Google Shape;82;p79"/>
          <p:cNvSpPr txBox="1">
            <a:spLocks noGrp="1"/>
          </p:cNvSpPr>
          <p:nvPr>
            <p:ph type="title"/>
          </p:nvPr>
        </p:nvSpPr>
        <p:spPr>
          <a:xfrm>
            <a:off x="457200" y="762000"/>
            <a:ext cx="3008313" cy="673100"/>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rgbClr val="09347A"/>
              </a:buClr>
              <a:buSzPts val="2000"/>
              <a:buFont typeface="Montserrat Medium"/>
              <a:buNone/>
              <a:defRPr sz="20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79"/>
          <p:cNvSpPr txBox="1">
            <a:spLocks noGrp="1"/>
          </p:cNvSpPr>
          <p:nvPr>
            <p:ph type="body" idx="1"/>
          </p:nvPr>
        </p:nvSpPr>
        <p:spPr>
          <a:xfrm>
            <a:off x="3575050" y="762000"/>
            <a:ext cx="5111750" cy="5364163"/>
          </a:xfrm>
          <a:prstGeom prst="rect">
            <a:avLst/>
          </a:prstGeom>
          <a:noFill/>
          <a:ln>
            <a:noFill/>
          </a:ln>
        </p:spPr>
        <p:txBody>
          <a:bodyPr spcFirstLastPara="1" wrap="square" lIns="91425" tIns="45700" rIns="91425" bIns="45700" anchor="t" anchorCtr="0">
            <a:normAutofit/>
          </a:bodyPr>
          <a:lstStyle>
            <a:lvl1pPr marL="457200" lvl="0" indent="-431800" algn="l">
              <a:lnSpc>
                <a:spcPct val="100000"/>
              </a:lnSpc>
              <a:spcBef>
                <a:spcPts val="640"/>
              </a:spcBef>
              <a:spcAft>
                <a:spcPts val="0"/>
              </a:spcAft>
              <a:buClr>
                <a:srgbClr val="30302C"/>
              </a:buClr>
              <a:buSzPts val="3200"/>
              <a:buChar char="•"/>
              <a:defRPr sz="3200"/>
            </a:lvl1pPr>
            <a:lvl2pPr marL="914400" lvl="1" indent="-406400" algn="l">
              <a:lnSpc>
                <a:spcPct val="100000"/>
              </a:lnSpc>
              <a:spcBef>
                <a:spcPts val="560"/>
              </a:spcBef>
              <a:spcAft>
                <a:spcPts val="0"/>
              </a:spcAft>
              <a:buClr>
                <a:srgbClr val="30302C"/>
              </a:buClr>
              <a:buSzPts val="2800"/>
              <a:buChar char="–"/>
              <a:defRPr sz="2800"/>
            </a:lvl2pPr>
            <a:lvl3pPr marL="1371600" lvl="2" indent="-381000" algn="l">
              <a:lnSpc>
                <a:spcPct val="100000"/>
              </a:lnSpc>
              <a:spcBef>
                <a:spcPts val="480"/>
              </a:spcBef>
              <a:spcAft>
                <a:spcPts val="0"/>
              </a:spcAft>
              <a:buClr>
                <a:srgbClr val="30302C"/>
              </a:buClr>
              <a:buSzPts val="2400"/>
              <a:buChar char="•"/>
              <a:defRPr sz="2400"/>
            </a:lvl3pPr>
            <a:lvl4pPr marL="1828800" lvl="3" indent="-355600" algn="l">
              <a:lnSpc>
                <a:spcPct val="100000"/>
              </a:lnSpc>
              <a:spcBef>
                <a:spcPts val="400"/>
              </a:spcBef>
              <a:spcAft>
                <a:spcPts val="0"/>
              </a:spcAft>
              <a:buClr>
                <a:srgbClr val="30302C"/>
              </a:buClr>
              <a:buSzPts val="2000"/>
              <a:buChar char="–"/>
              <a:defRPr sz="2000"/>
            </a:lvl4pPr>
            <a:lvl5pPr marL="2286000" lvl="4" indent="-355600" algn="l">
              <a:lnSpc>
                <a:spcPct val="100000"/>
              </a:lnSpc>
              <a:spcBef>
                <a:spcPts val="400"/>
              </a:spcBef>
              <a:spcAft>
                <a:spcPts val="0"/>
              </a:spcAft>
              <a:buClr>
                <a:srgbClr val="30302C"/>
              </a:buClr>
              <a:buSzPts val="2000"/>
              <a:buChar char="»"/>
              <a:defRPr sz="2000"/>
            </a:lvl5pPr>
            <a:lvl6pPr marL="2743200" lvl="5" indent="-355600" algn="l">
              <a:lnSpc>
                <a:spcPct val="100000"/>
              </a:lnSpc>
              <a:spcBef>
                <a:spcPts val="400"/>
              </a:spcBef>
              <a:spcAft>
                <a:spcPts val="0"/>
              </a:spcAft>
              <a:buClr>
                <a:schemeClr val="dk1"/>
              </a:buClr>
              <a:buSzPts val="2000"/>
              <a:buChar char="•"/>
              <a:defRPr sz="2000"/>
            </a:lvl6pPr>
            <a:lvl7pPr marL="3200400" lvl="6" indent="-355600" algn="l">
              <a:lnSpc>
                <a:spcPct val="100000"/>
              </a:lnSpc>
              <a:spcBef>
                <a:spcPts val="400"/>
              </a:spcBef>
              <a:spcAft>
                <a:spcPts val="0"/>
              </a:spcAft>
              <a:buClr>
                <a:schemeClr val="dk1"/>
              </a:buClr>
              <a:buSzPts val="2000"/>
              <a:buChar char="•"/>
              <a:defRPr sz="2000"/>
            </a:lvl7pPr>
            <a:lvl8pPr marL="3657600" lvl="7" indent="-355600" algn="l">
              <a:lnSpc>
                <a:spcPct val="100000"/>
              </a:lnSpc>
              <a:spcBef>
                <a:spcPts val="400"/>
              </a:spcBef>
              <a:spcAft>
                <a:spcPts val="0"/>
              </a:spcAft>
              <a:buClr>
                <a:schemeClr val="dk1"/>
              </a:buClr>
              <a:buSzPts val="2000"/>
              <a:buChar char="•"/>
              <a:defRPr sz="2000"/>
            </a:lvl8pPr>
            <a:lvl9pPr marL="4114800" lvl="8" indent="-355600" algn="l">
              <a:lnSpc>
                <a:spcPct val="100000"/>
              </a:lnSpc>
              <a:spcBef>
                <a:spcPts val="400"/>
              </a:spcBef>
              <a:spcAft>
                <a:spcPts val="0"/>
              </a:spcAft>
              <a:buClr>
                <a:schemeClr val="dk1"/>
              </a:buClr>
              <a:buSzPts val="2000"/>
              <a:buChar char="•"/>
              <a:defRPr sz="2000"/>
            </a:lvl9pPr>
          </a:lstStyle>
          <a:p>
            <a:endParaRPr/>
          </a:p>
        </p:txBody>
      </p:sp>
      <p:sp>
        <p:nvSpPr>
          <p:cNvPr id="84" name="Google Shape;84;p79"/>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280"/>
              </a:spcBef>
              <a:spcAft>
                <a:spcPts val="0"/>
              </a:spcAft>
              <a:buClr>
                <a:srgbClr val="30302C"/>
              </a:buClr>
              <a:buSzPts val="1400"/>
              <a:buNone/>
              <a:defRPr sz="1400"/>
            </a:lvl1pPr>
            <a:lvl2pPr marL="914400" lvl="1" indent="-228600" algn="l">
              <a:lnSpc>
                <a:spcPct val="100000"/>
              </a:lnSpc>
              <a:spcBef>
                <a:spcPts val="240"/>
              </a:spcBef>
              <a:spcAft>
                <a:spcPts val="0"/>
              </a:spcAft>
              <a:buClr>
                <a:srgbClr val="30302C"/>
              </a:buClr>
              <a:buSzPts val="1200"/>
              <a:buNone/>
              <a:defRPr sz="1200"/>
            </a:lvl2pPr>
            <a:lvl3pPr marL="1371600" lvl="2" indent="-228600" algn="l">
              <a:lnSpc>
                <a:spcPct val="100000"/>
              </a:lnSpc>
              <a:spcBef>
                <a:spcPts val="200"/>
              </a:spcBef>
              <a:spcAft>
                <a:spcPts val="0"/>
              </a:spcAft>
              <a:buClr>
                <a:srgbClr val="30302C"/>
              </a:buClr>
              <a:buSzPts val="1000"/>
              <a:buNone/>
              <a:defRPr sz="1000"/>
            </a:lvl3pPr>
            <a:lvl4pPr marL="1828800" lvl="3" indent="-228600" algn="l">
              <a:lnSpc>
                <a:spcPct val="100000"/>
              </a:lnSpc>
              <a:spcBef>
                <a:spcPts val="180"/>
              </a:spcBef>
              <a:spcAft>
                <a:spcPts val="0"/>
              </a:spcAft>
              <a:buClr>
                <a:srgbClr val="30302C"/>
              </a:buClr>
              <a:buSzPts val="900"/>
              <a:buNone/>
              <a:defRPr sz="900"/>
            </a:lvl4pPr>
            <a:lvl5pPr marL="2286000" lvl="4" indent="-228600" algn="l">
              <a:lnSpc>
                <a:spcPct val="100000"/>
              </a:lnSpc>
              <a:spcBef>
                <a:spcPts val="180"/>
              </a:spcBef>
              <a:spcAft>
                <a:spcPts val="0"/>
              </a:spcAft>
              <a:buClr>
                <a:srgbClr val="30302C"/>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85"/>
        <p:cNvGrpSpPr/>
        <p:nvPr/>
      </p:nvGrpSpPr>
      <p:grpSpPr>
        <a:xfrm>
          <a:off x="0" y="0"/>
          <a:ext cx="0" cy="0"/>
          <a:chOff x="0" y="0"/>
          <a:chExt cx="0" cy="0"/>
        </a:xfrm>
      </p:grpSpPr>
      <p:sp>
        <p:nvSpPr>
          <p:cNvPr id="86" name="Google Shape;86;p80"/>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rgbClr val="09347A"/>
              </a:buClr>
              <a:buSzPts val="2000"/>
              <a:buFont typeface="Montserrat Medium"/>
              <a:buNone/>
              <a:defRPr sz="20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7" name="Google Shape;87;p80"/>
          <p:cNvSpPr>
            <a:spLocks noGrp="1"/>
          </p:cNvSpPr>
          <p:nvPr>
            <p:ph type="pic" idx="2"/>
          </p:nvPr>
        </p:nvSpPr>
        <p:spPr>
          <a:xfrm>
            <a:off x="1792288" y="838199"/>
            <a:ext cx="5486400" cy="3889375"/>
          </a:xfrm>
          <a:prstGeom prst="rect">
            <a:avLst/>
          </a:prstGeom>
          <a:noFill/>
          <a:ln>
            <a:noFill/>
          </a:ln>
        </p:spPr>
      </p:sp>
      <p:sp>
        <p:nvSpPr>
          <p:cNvPr id="88" name="Google Shape;88;p80"/>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280"/>
              </a:spcBef>
              <a:spcAft>
                <a:spcPts val="0"/>
              </a:spcAft>
              <a:buClr>
                <a:srgbClr val="30302C"/>
              </a:buClr>
              <a:buSzPts val="1400"/>
              <a:buNone/>
              <a:defRPr sz="1400"/>
            </a:lvl1pPr>
            <a:lvl2pPr marL="914400" lvl="1" indent="-228600" algn="l">
              <a:lnSpc>
                <a:spcPct val="100000"/>
              </a:lnSpc>
              <a:spcBef>
                <a:spcPts val="240"/>
              </a:spcBef>
              <a:spcAft>
                <a:spcPts val="0"/>
              </a:spcAft>
              <a:buClr>
                <a:srgbClr val="30302C"/>
              </a:buClr>
              <a:buSzPts val="1200"/>
              <a:buNone/>
              <a:defRPr sz="1200"/>
            </a:lvl2pPr>
            <a:lvl3pPr marL="1371600" lvl="2" indent="-228600" algn="l">
              <a:lnSpc>
                <a:spcPct val="100000"/>
              </a:lnSpc>
              <a:spcBef>
                <a:spcPts val="200"/>
              </a:spcBef>
              <a:spcAft>
                <a:spcPts val="0"/>
              </a:spcAft>
              <a:buClr>
                <a:srgbClr val="30302C"/>
              </a:buClr>
              <a:buSzPts val="1000"/>
              <a:buNone/>
              <a:defRPr sz="1000"/>
            </a:lvl3pPr>
            <a:lvl4pPr marL="1828800" lvl="3" indent="-228600" algn="l">
              <a:lnSpc>
                <a:spcPct val="100000"/>
              </a:lnSpc>
              <a:spcBef>
                <a:spcPts val="180"/>
              </a:spcBef>
              <a:spcAft>
                <a:spcPts val="0"/>
              </a:spcAft>
              <a:buClr>
                <a:srgbClr val="30302C"/>
              </a:buClr>
              <a:buSzPts val="900"/>
              <a:buNone/>
              <a:defRPr sz="900"/>
            </a:lvl4pPr>
            <a:lvl5pPr marL="2286000" lvl="4" indent="-228600" algn="l">
              <a:lnSpc>
                <a:spcPct val="100000"/>
              </a:lnSpc>
              <a:spcBef>
                <a:spcPts val="180"/>
              </a:spcBef>
              <a:spcAft>
                <a:spcPts val="0"/>
              </a:spcAft>
              <a:buClr>
                <a:srgbClr val="30302C"/>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2"/>
        <p:cNvGrpSpPr/>
        <p:nvPr/>
      </p:nvGrpSpPr>
      <p:grpSpPr>
        <a:xfrm>
          <a:off x="0" y="0"/>
          <a:ext cx="0" cy="0"/>
          <a:chOff x="0" y="0"/>
          <a:chExt cx="0" cy="0"/>
        </a:xfrm>
      </p:grpSpPr>
      <p:sp>
        <p:nvSpPr>
          <p:cNvPr id="23" name="Google Shape;23;p84"/>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chemeClr val="lt1"/>
              </a:buClr>
              <a:buSzPts val="4000"/>
              <a:buFont typeface="Montserrat Medium"/>
              <a:buNone/>
              <a:defRPr sz="4000" b="1"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84"/>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00"/>
              </a:spcBef>
              <a:spcAft>
                <a:spcPts val="0"/>
              </a:spcAft>
              <a:buClr>
                <a:schemeClr val="lt1"/>
              </a:buClr>
              <a:buSzPts val="2000"/>
              <a:buNone/>
              <a:defRPr sz="2000">
                <a:solidFill>
                  <a:schemeClr val="lt1"/>
                </a:solidFill>
              </a:defRPr>
            </a:lvl1pPr>
            <a:lvl2pPr marL="914400" lvl="1" indent="-228600" algn="l">
              <a:lnSpc>
                <a:spcPct val="100000"/>
              </a:lnSpc>
              <a:spcBef>
                <a:spcPts val="360"/>
              </a:spcBef>
              <a:spcAft>
                <a:spcPts val="0"/>
              </a:spcAft>
              <a:buClr>
                <a:srgbClr val="898989"/>
              </a:buClr>
              <a:buSzPts val="1800"/>
              <a:buNone/>
              <a:defRPr sz="1800">
                <a:solidFill>
                  <a:srgbClr val="898989"/>
                </a:solidFill>
              </a:defRPr>
            </a:lvl2pPr>
            <a:lvl3pPr marL="1371600" lvl="2" indent="-228600" algn="l">
              <a:lnSpc>
                <a:spcPct val="100000"/>
              </a:lnSpc>
              <a:spcBef>
                <a:spcPts val="320"/>
              </a:spcBef>
              <a:spcAft>
                <a:spcPts val="0"/>
              </a:spcAft>
              <a:buClr>
                <a:srgbClr val="898989"/>
              </a:buClr>
              <a:buSzPts val="1600"/>
              <a:buNone/>
              <a:defRPr sz="1600">
                <a:solidFill>
                  <a:srgbClr val="898989"/>
                </a:solidFill>
              </a:defRPr>
            </a:lvl3pPr>
            <a:lvl4pPr marL="1828800" lvl="3" indent="-228600" algn="l">
              <a:lnSpc>
                <a:spcPct val="100000"/>
              </a:lnSpc>
              <a:spcBef>
                <a:spcPts val="280"/>
              </a:spcBef>
              <a:spcAft>
                <a:spcPts val="0"/>
              </a:spcAft>
              <a:buClr>
                <a:srgbClr val="898989"/>
              </a:buClr>
              <a:buSzPts val="1400"/>
              <a:buNone/>
              <a:defRPr sz="1400">
                <a:solidFill>
                  <a:srgbClr val="898989"/>
                </a:solidFill>
              </a:defRPr>
            </a:lvl4pPr>
            <a:lvl5pPr marL="2286000" lvl="4" indent="-228600" algn="l">
              <a:lnSpc>
                <a:spcPct val="100000"/>
              </a:lnSpc>
              <a:spcBef>
                <a:spcPts val="280"/>
              </a:spcBef>
              <a:spcAft>
                <a:spcPts val="0"/>
              </a:spcAft>
              <a:buClr>
                <a:srgbClr val="898989"/>
              </a:buClr>
              <a:buSzPts val="1400"/>
              <a:buNone/>
              <a:defRPr sz="1400">
                <a:solidFill>
                  <a:srgbClr val="898989"/>
                </a:solidFill>
              </a:defRPr>
            </a:lvl5pPr>
            <a:lvl6pPr marL="2743200" lvl="5" indent="-228600" algn="l">
              <a:lnSpc>
                <a:spcPct val="100000"/>
              </a:lnSpc>
              <a:spcBef>
                <a:spcPts val="280"/>
              </a:spcBef>
              <a:spcAft>
                <a:spcPts val="0"/>
              </a:spcAft>
              <a:buClr>
                <a:srgbClr val="898989"/>
              </a:buClr>
              <a:buSzPts val="1400"/>
              <a:buNone/>
              <a:defRPr sz="1400">
                <a:solidFill>
                  <a:srgbClr val="898989"/>
                </a:solidFill>
              </a:defRPr>
            </a:lvl6pPr>
            <a:lvl7pPr marL="3200400" lvl="6" indent="-228600" algn="l">
              <a:lnSpc>
                <a:spcPct val="100000"/>
              </a:lnSpc>
              <a:spcBef>
                <a:spcPts val="280"/>
              </a:spcBef>
              <a:spcAft>
                <a:spcPts val="0"/>
              </a:spcAft>
              <a:buClr>
                <a:srgbClr val="898989"/>
              </a:buClr>
              <a:buSzPts val="1400"/>
              <a:buNone/>
              <a:defRPr sz="1400">
                <a:solidFill>
                  <a:srgbClr val="898989"/>
                </a:solidFill>
              </a:defRPr>
            </a:lvl7pPr>
            <a:lvl8pPr marL="3657600" lvl="7" indent="-228600" algn="l">
              <a:lnSpc>
                <a:spcPct val="100000"/>
              </a:lnSpc>
              <a:spcBef>
                <a:spcPts val="280"/>
              </a:spcBef>
              <a:spcAft>
                <a:spcPts val="0"/>
              </a:spcAft>
              <a:buClr>
                <a:srgbClr val="898989"/>
              </a:buClr>
              <a:buSzPts val="1400"/>
              <a:buNone/>
              <a:defRPr sz="1400">
                <a:solidFill>
                  <a:srgbClr val="898989"/>
                </a:solidFill>
              </a:defRPr>
            </a:lvl8pPr>
            <a:lvl9pPr marL="4114800" lvl="8" indent="-228600" algn="l">
              <a:lnSpc>
                <a:spcPct val="100000"/>
              </a:lnSpc>
              <a:spcBef>
                <a:spcPts val="280"/>
              </a:spcBef>
              <a:spcAft>
                <a:spcPts val="0"/>
              </a:spcAft>
              <a:buClr>
                <a:srgbClr val="898989"/>
              </a:buClr>
              <a:buSzPts val="1400"/>
              <a:buNone/>
              <a:defRPr sz="1400">
                <a:solidFill>
                  <a:srgbClr val="898989"/>
                </a:solidFill>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89"/>
        <p:cNvGrpSpPr/>
        <p:nvPr/>
      </p:nvGrpSpPr>
      <p:grpSpPr>
        <a:xfrm>
          <a:off x="0" y="0"/>
          <a:ext cx="0" cy="0"/>
          <a:chOff x="0" y="0"/>
          <a:chExt cx="0" cy="0"/>
        </a:xfrm>
      </p:grpSpPr>
      <p:sp>
        <p:nvSpPr>
          <p:cNvPr id="90" name="Google Shape;90;p81"/>
          <p:cNvSpPr txBox="1">
            <a:spLocks noGrp="1"/>
          </p:cNvSpPr>
          <p:nvPr>
            <p:ph type="title"/>
          </p:nvPr>
        </p:nvSpPr>
        <p:spPr>
          <a:xfrm>
            <a:off x="457200" y="838200"/>
            <a:ext cx="8229600" cy="715962"/>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rgbClr val="09347A"/>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1" name="Google Shape;91;p81"/>
          <p:cNvSpPr txBox="1">
            <a:spLocks noGrp="1"/>
          </p:cNvSpPr>
          <p:nvPr>
            <p:ph type="body" idx="1"/>
          </p:nvPr>
        </p:nvSpPr>
        <p:spPr>
          <a:xfrm rot="5400000">
            <a:off x="2309019" y="-251618"/>
            <a:ext cx="4525963" cy="82296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rgbClr val="30302C"/>
              </a:buClr>
              <a:buSzPts val="1800"/>
              <a:buChar char="•"/>
              <a:defRPr/>
            </a:lvl1pPr>
            <a:lvl2pPr marL="914400" lvl="1" indent="-342900" algn="l">
              <a:lnSpc>
                <a:spcPct val="100000"/>
              </a:lnSpc>
              <a:spcBef>
                <a:spcPts val="360"/>
              </a:spcBef>
              <a:spcAft>
                <a:spcPts val="0"/>
              </a:spcAft>
              <a:buClr>
                <a:srgbClr val="30302C"/>
              </a:buClr>
              <a:buSzPts val="1800"/>
              <a:buChar char="–"/>
              <a:defRPr/>
            </a:lvl2pPr>
            <a:lvl3pPr marL="1371600" lvl="2" indent="-342900" algn="l">
              <a:lnSpc>
                <a:spcPct val="100000"/>
              </a:lnSpc>
              <a:spcBef>
                <a:spcPts val="360"/>
              </a:spcBef>
              <a:spcAft>
                <a:spcPts val="0"/>
              </a:spcAft>
              <a:buClr>
                <a:srgbClr val="30302C"/>
              </a:buClr>
              <a:buSzPts val="1800"/>
              <a:buChar char="•"/>
              <a:defRPr/>
            </a:lvl3pPr>
            <a:lvl4pPr marL="1828800" lvl="3" indent="-342900" algn="l">
              <a:lnSpc>
                <a:spcPct val="100000"/>
              </a:lnSpc>
              <a:spcBef>
                <a:spcPts val="360"/>
              </a:spcBef>
              <a:spcAft>
                <a:spcPts val="0"/>
              </a:spcAft>
              <a:buClr>
                <a:srgbClr val="30302C"/>
              </a:buClr>
              <a:buSzPts val="1800"/>
              <a:buChar char="–"/>
              <a:defRPr/>
            </a:lvl4pPr>
            <a:lvl5pPr marL="2286000" lvl="4" indent="-342900" algn="l">
              <a:lnSpc>
                <a:spcPct val="100000"/>
              </a:lnSpc>
              <a:spcBef>
                <a:spcPts val="360"/>
              </a:spcBef>
              <a:spcAft>
                <a:spcPts val="0"/>
              </a:spcAft>
              <a:buClr>
                <a:srgbClr val="30302C"/>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92"/>
        <p:cNvGrpSpPr/>
        <p:nvPr/>
      </p:nvGrpSpPr>
      <p:grpSpPr>
        <a:xfrm>
          <a:off x="0" y="0"/>
          <a:ext cx="0" cy="0"/>
          <a:chOff x="0" y="0"/>
          <a:chExt cx="0" cy="0"/>
        </a:xfrm>
      </p:grpSpPr>
      <p:sp>
        <p:nvSpPr>
          <p:cNvPr id="93" name="Google Shape;93;p82"/>
          <p:cNvSpPr txBox="1">
            <a:spLocks noGrp="1"/>
          </p:cNvSpPr>
          <p:nvPr>
            <p:ph type="title"/>
          </p:nvPr>
        </p:nvSpPr>
        <p:spPr>
          <a:xfrm rot="5400000">
            <a:off x="4976019" y="2415382"/>
            <a:ext cx="5364163" cy="20574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rgbClr val="09347A"/>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4" name="Google Shape;94;p82"/>
          <p:cNvSpPr txBox="1">
            <a:spLocks noGrp="1"/>
          </p:cNvSpPr>
          <p:nvPr>
            <p:ph type="body" idx="1"/>
          </p:nvPr>
        </p:nvSpPr>
        <p:spPr>
          <a:xfrm rot="5400000">
            <a:off x="785019" y="434181"/>
            <a:ext cx="5364163" cy="60198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rgbClr val="30302C"/>
              </a:buClr>
              <a:buSzPts val="1800"/>
              <a:buChar char="•"/>
              <a:defRPr/>
            </a:lvl1pPr>
            <a:lvl2pPr marL="914400" lvl="1" indent="-342900" algn="l">
              <a:lnSpc>
                <a:spcPct val="100000"/>
              </a:lnSpc>
              <a:spcBef>
                <a:spcPts val="360"/>
              </a:spcBef>
              <a:spcAft>
                <a:spcPts val="0"/>
              </a:spcAft>
              <a:buClr>
                <a:srgbClr val="30302C"/>
              </a:buClr>
              <a:buSzPts val="1800"/>
              <a:buChar char="–"/>
              <a:defRPr/>
            </a:lvl2pPr>
            <a:lvl3pPr marL="1371600" lvl="2" indent="-342900" algn="l">
              <a:lnSpc>
                <a:spcPct val="100000"/>
              </a:lnSpc>
              <a:spcBef>
                <a:spcPts val="360"/>
              </a:spcBef>
              <a:spcAft>
                <a:spcPts val="0"/>
              </a:spcAft>
              <a:buClr>
                <a:srgbClr val="30302C"/>
              </a:buClr>
              <a:buSzPts val="1800"/>
              <a:buChar char="•"/>
              <a:defRPr/>
            </a:lvl3pPr>
            <a:lvl4pPr marL="1828800" lvl="3" indent="-342900" algn="l">
              <a:lnSpc>
                <a:spcPct val="100000"/>
              </a:lnSpc>
              <a:spcBef>
                <a:spcPts val="360"/>
              </a:spcBef>
              <a:spcAft>
                <a:spcPts val="0"/>
              </a:spcAft>
              <a:buClr>
                <a:srgbClr val="30302C"/>
              </a:buClr>
              <a:buSzPts val="1800"/>
              <a:buChar char="–"/>
              <a:defRPr/>
            </a:lvl4pPr>
            <a:lvl5pPr marL="2286000" lvl="4" indent="-342900" algn="l">
              <a:lnSpc>
                <a:spcPct val="100000"/>
              </a:lnSpc>
              <a:spcBef>
                <a:spcPts val="360"/>
              </a:spcBef>
              <a:spcAft>
                <a:spcPts val="0"/>
              </a:spcAft>
              <a:buClr>
                <a:srgbClr val="30302C"/>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5"/>
        <p:cNvGrpSpPr/>
        <p:nvPr/>
      </p:nvGrpSpPr>
      <p:grpSpPr>
        <a:xfrm>
          <a:off x="0" y="0"/>
          <a:ext cx="0" cy="0"/>
          <a:chOff x="0" y="0"/>
          <a:chExt cx="0" cy="0"/>
        </a:xfrm>
      </p:grpSpPr>
      <p:sp>
        <p:nvSpPr>
          <p:cNvPr id="26" name="Google Shape;26;p85"/>
          <p:cNvSpPr txBox="1">
            <a:spLocks noGrp="1"/>
          </p:cNvSpPr>
          <p:nvPr>
            <p:ph type="title"/>
          </p:nvPr>
        </p:nvSpPr>
        <p:spPr>
          <a:xfrm>
            <a:off x="457200" y="838200"/>
            <a:ext cx="8229600" cy="715962"/>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85"/>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lnSpc>
                <a:spcPct val="100000"/>
              </a:lnSpc>
              <a:spcBef>
                <a:spcPts val="560"/>
              </a:spcBef>
              <a:spcAft>
                <a:spcPts val="0"/>
              </a:spcAft>
              <a:buClr>
                <a:schemeClr val="lt1"/>
              </a:buClr>
              <a:buSzPts val="2800"/>
              <a:buChar char="•"/>
              <a:defRPr sz="2800"/>
            </a:lvl1pPr>
            <a:lvl2pPr marL="914400" lvl="1" indent="-381000" algn="l">
              <a:lnSpc>
                <a:spcPct val="100000"/>
              </a:lnSpc>
              <a:spcBef>
                <a:spcPts val="480"/>
              </a:spcBef>
              <a:spcAft>
                <a:spcPts val="0"/>
              </a:spcAft>
              <a:buClr>
                <a:schemeClr val="lt1"/>
              </a:buClr>
              <a:buSzPts val="2400"/>
              <a:buChar char="–"/>
              <a:defRPr sz="2400"/>
            </a:lvl2pPr>
            <a:lvl3pPr marL="1371600" lvl="2" indent="-355600" algn="l">
              <a:lnSpc>
                <a:spcPct val="100000"/>
              </a:lnSpc>
              <a:spcBef>
                <a:spcPts val="400"/>
              </a:spcBef>
              <a:spcAft>
                <a:spcPts val="0"/>
              </a:spcAft>
              <a:buClr>
                <a:schemeClr val="lt1"/>
              </a:buClr>
              <a:buSzPts val="2000"/>
              <a:buChar char="•"/>
              <a:defRPr sz="2000"/>
            </a:lvl3pPr>
            <a:lvl4pPr marL="1828800" lvl="3" indent="-342900" algn="l">
              <a:lnSpc>
                <a:spcPct val="100000"/>
              </a:lnSpc>
              <a:spcBef>
                <a:spcPts val="360"/>
              </a:spcBef>
              <a:spcAft>
                <a:spcPts val="0"/>
              </a:spcAft>
              <a:buClr>
                <a:schemeClr val="lt1"/>
              </a:buClr>
              <a:buSzPts val="1800"/>
              <a:buChar char="–"/>
              <a:defRPr sz="1800"/>
            </a:lvl4pPr>
            <a:lvl5pPr marL="2286000" lvl="4" indent="-342900" algn="l">
              <a:lnSpc>
                <a:spcPct val="100000"/>
              </a:lnSpc>
              <a:spcBef>
                <a:spcPts val="360"/>
              </a:spcBef>
              <a:spcAft>
                <a:spcPts val="0"/>
              </a:spcAft>
              <a:buClr>
                <a:schemeClr val="lt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28" name="Google Shape;28;p85"/>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lnSpc>
                <a:spcPct val="100000"/>
              </a:lnSpc>
              <a:spcBef>
                <a:spcPts val="560"/>
              </a:spcBef>
              <a:spcAft>
                <a:spcPts val="0"/>
              </a:spcAft>
              <a:buClr>
                <a:schemeClr val="lt1"/>
              </a:buClr>
              <a:buSzPts val="2800"/>
              <a:buChar char="•"/>
              <a:defRPr sz="2800"/>
            </a:lvl1pPr>
            <a:lvl2pPr marL="914400" lvl="1" indent="-381000" algn="l">
              <a:lnSpc>
                <a:spcPct val="100000"/>
              </a:lnSpc>
              <a:spcBef>
                <a:spcPts val="480"/>
              </a:spcBef>
              <a:spcAft>
                <a:spcPts val="0"/>
              </a:spcAft>
              <a:buClr>
                <a:schemeClr val="lt1"/>
              </a:buClr>
              <a:buSzPts val="2400"/>
              <a:buChar char="–"/>
              <a:defRPr sz="2400"/>
            </a:lvl2pPr>
            <a:lvl3pPr marL="1371600" lvl="2" indent="-355600" algn="l">
              <a:lnSpc>
                <a:spcPct val="100000"/>
              </a:lnSpc>
              <a:spcBef>
                <a:spcPts val="400"/>
              </a:spcBef>
              <a:spcAft>
                <a:spcPts val="0"/>
              </a:spcAft>
              <a:buClr>
                <a:schemeClr val="lt1"/>
              </a:buClr>
              <a:buSzPts val="2000"/>
              <a:buChar char="•"/>
              <a:defRPr sz="2000"/>
            </a:lvl3pPr>
            <a:lvl4pPr marL="1828800" lvl="3" indent="-342900" algn="l">
              <a:lnSpc>
                <a:spcPct val="100000"/>
              </a:lnSpc>
              <a:spcBef>
                <a:spcPts val="360"/>
              </a:spcBef>
              <a:spcAft>
                <a:spcPts val="0"/>
              </a:spcAft>
              <a:buClr>
                <a:schemeClr val="lt1"/>
              </a:buClr>
              <a:buSzPts val="1800"/>
              <a:buChar char="–"/>
              <a:defRPr sz="1800"/>
            </a:lvl4pPr>
            <a:lvl5pPr marL="2286000" lvl="4" indent="-342900" algn="l">
              <a:lnSpc>
                <a:spcPct val="100000"/>
              </a:lnSpc>
              <a:spcBef>
                <a:spcPts val="360"/>
              </a:spcBef>
              <a:spcAft>
                <a:spcPts val="0"/>
              </a:spcAft>
              <a:buClr>
                <a:schemeClr val="lt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29"/>
        <p:cNvGrpSpPr/>
        <p:nvPr/>
      </p:nvGrpSpPr>
      <p:grpSpPr>
        <a:xfrm>
          <a:off x="0" y="0"/>
          <a:ext cx="0" cy="0"/>
          <a:chOff x="0" y="0"/>
          <a:chExt cx="0" cy="0"/>
        </a:xfrm>
      </p:grpSpPr>
      <p:sp>
        <p:nvSpPr>
          <p:cNvPr id="30" name="Google Shape;30;p86"/>
          <p:cNvSpPr txBox="1">
            <a:spLocks noGrp="1"/>
          </p:cNvSpPr>
          <p:nvPr>
            <p:ph type="title"/>
          </p:nvPr>
        </p:nvSpPr>
        <p:spPr>
          <a:xfrm>
            <a:off x="457200" y="838200"/>
            <a:ext cx="8229600" cy="715962"/>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lt1"/>
              </a:buClr>
              <a:buSzPts val="4000"/>
              <a:buFont typeface="Montserrat Medium"/>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86"/>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80"/>
              </a:spcBef>
              <a:spcAft>
                <a:spcPts val="0"/>
              </a:spcAft>
              <a:buClr>
                <a:schemeClr val="lt1"/>
              </a:buClr>
              <a:buSzPts val="2400"/>
              <a:buNone/>
              <a:defRPr sz="2400" b="1"/>
            </a:lvl1pPr>
            <a:lvl2pPr marL="914400" lvl="1" indent="-228600" algn="l">
              <a:lnSpc>
                <a:spcPct val="100000"/>
              </a:lnSpc>
              <a:spcBef>
                <a:spcPts val="400"/>
              </a:spcBef>
              <a:spcAft>
                <a:spcPts val="0"/>
              </a:spcAft>
              <a:buClr>
                <a:schemeClr val="lt1"/>
              </a:buClr>
              <a:buSzPts val="2000"/>
              <a:buNone/>
              <a:defRPr sz="2000" b="1"/>
            </a:lvl2pPr>
            <a:lvl3pPr marL="1371600" lvl="2" indent="-228600" algn="l">
              <a:lnSpc>
                <a:spcPct val="100000"/>
              </a:lnSpc>
              <a:spcBef>
                <a:spcPts val="360"/>
              </a:spcBef>
              <a:spcAft>
                <a:spcPts val="0"/>
              </a:spcAft>
              <a:buClr>
                <a:schemeClr val="lt1"/>
              </a:buClr>
              <a:buSzPts val="1800"/>
              <a:buNone/>
              <a:defRPr sz="1800" b="1"/>
            </a:lvl3pPr>
            <a:lvl4pPr marL="1828800" lvl="3" indent="-228600" algn="l">
              <a:lnSpc>
                <a:spcPct val="100000"/>
              </a:lnSpc>
              <a:spcBef>
                <a:spcPts val="320"/>
              </a:spcBef>
              <a:spcAft>
                <a:spcPts val="0"/>
              </a:spcAft>
              <a:buClr>
                <a:schemeClr val="lt1"/>
              </a:buClr>
              <a:buSzPts val="1600"/>
              <a:buNone/>
              <a:defRPr sz="1600" b="1"/>
            </a:lvl4pPr>
            <a:lvl5pPr marL="2286000" lvl="4" indent="-228600" algn="l">
              <a:lnSpc>
                <a:spcPct val="100000"/>
              </a:lnSpc>
              <a:spcBef>
                <a:spcPts val="320"/>
              </a:spcBef>
              <a:spcAft>
                <a:spcPts val="0"/>
              </a:spcAft>
              <a:buClr>
                <a:schemeClr val="lt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32" name="Google Shape;32;p86"/>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480"/>
              </a:spcBef>
              <a:spcAft>
                <a:spcPts val="0"/>
              </a:spcAft>
              <a:buClr>
                <a:schemeClr val="lt1"/>
              </a:buClr>
              <a:buSzPts val="2400"/>
              <a:buChar char="•"/>
              <a:defRPr sz="2400"/>
            </a:lvl1pPr>
            <a:lvl2pPr marL="914400" lvl="1" indent="-355600" algn="l">
              <a:lnSpc>
                <a:spcPct val="100000"/>
              </a:lnSpc>
              <a:spcBef>
                <a:spcPts val="400"/>
              </a:spcBef>
              <a:spcAft>
                <a:spcPts val="0"/>
              </a:spcAft>
              <a:buClr>
                <a:schemeClr val="lt1"/>
              </a:buClr>
              <a:buSzPts val="2000"/>
              <a:buChar char="–"/>
              <a:defRPr sz="2000"/>
            </a:lvl2pPr>
            <a:lvl3pPr marL="1371600" lvl="2" indent="-342900" algn="l">
              <a:lnSpc>
                <a:spcPct val="100000"/>
              </a:lnSpc>
              <a:spcBef>
                <a:spcPts val="360"/>
              </a:spcBef>
              <a:spcAft>
                <a:spcPts val="0"/>
              </a:spcAft>
              <a:buClr>
                <a:schemeClr val="lt1"/>
              </a:buClr>
              <a:buSzPts val="1800"/>
              <a:buChar char="•"/>
              <a:defRPr sz="1800"/>
            </a:lvl3pPr>
            <a:lvl4pPr marL="1828800" lvl="3" indent="-330200" algn="l">
              <a:lnSpc>
                <a:spcPct val="100000"/>
              </a:lnSpc>
              <a:spcBef>
                <a:spcPts val="320"/>
              </a:spcBef>
              <a:spcAft>
                <a:spcPts val="0"/>
              </a:spcAft>
              <a:buClr>
                <a:schemeClr val="lt1"/>
              </a:buClr>
              <a:buSzPts val="1600"/>
              <a:buChar char="–"/>
              <a:defRPr sz="1600"/>
            </a:lvl4pPr>
            <a:lvl5pPr marL="2286000" lvl="4" indent="-330200" algn="l">
              <a:lnSpc>
                <a:spcPct val="100000"/>
              </a:lnSpc>
              <a:spcBef>
                <a:spcPts val="320"/>
              </a:spcBef>
              <a:spcAft>
                <a:spcPts val="0"/>
              </a:spcAft>
              <a:buClr>
                <a:schemeClr val="lt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33" name="Google Shape;33;p86"/>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80"/>
              </a:spcBef>
              <a:spcAft>
                <a:spcPts val="0"/>
              </a:spcAft>
              <a:buClr>
                <a:schemeClr val="lt1"/>
              </a:buClr>
              <a:buSzPts val="2400"/>
              <a:buNone/>
              <a:defRPr sz="2400" b="1"/>
            </a:lvl1pPr>
            <a:lvl2pPr marL="914400" lvl="1" indent="-228600" algn="l">
              <a:lnSpc>
                <a:spcPct val="100000"/>
              </a:lnSpc>
              <a:spcBef>
                <a:spcPts val="400"/>
              </a:spcBef>
              <a:spcAft>
                <a:spcPts val="0"/>
              </a:spcAft>
              <a:buClr>
                <a:schemeClr val="lt1"/>
              </a:buClr>
              <a:buSzPts val="2000"/>
              <a:buNone/>
              <a:defRPr sz="2000" b="1"/>
            </a:lvl2pPr>
            <a:lvl3pPr marL="1371600" lvl="2" indent="-228600" algn="l">
              <a:lnSpc>
                <a:spcPct val="100000"/>
              </a:lnSpc>
              <a:spcBef>
                <a:spcPts val="360"/>
              </a:spcBef>
              <a:spcAft>
                <a:spcPts val="0"/>
              </a:spcAft>
              <a:buClr>
                <a:schemeClr val="lt1"/>
              </a:buClr>
              <a:buSzPts val="1800"/>
              <a:buNone/>
              <a:defRPr sz="1800" b="1"/>
            </a:lvl3pPr>
            <a:lvl4pPr marL="1828800" lvl="3" indent="-228600" algn="l">
              <a:lnSpc>
                <a:spcPct val="100000"/>
              </a:lnSpc>
              <a:spcBef>
                <a:spcPts val="320"/>
              </a:spcBef>
              <a:spcAft>
                <a:spcPts val="0"/>
              </a:spcAft>
              <a:buClr>
                <a:schemeClr val="lt1"/>
              </a:buClr>
              <a:buSzPts val="1600"/>
              <a:buNone/>
              <a:defRPr sz="1600" b="1"/>
            </a:lvl4pPr>
            <a:lvl5pPr marL="2286000" lvl="4" indent="-228600" algn="l">
              <a:lnSpc>
                <a:spcPct val="100000"/>
              </a:lnSpc>
              <a:spcBef>
                <a:spcPts val="320"/>
              </a:spcBef>
              <a:spcAft>
                <a:spcPts val="0"/>
              </a:spcAft>
              <a:buClr>
                <a:schemeClr val="lt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34" name="Google Shape;34;p86"/>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480"/>
              </a:spcBef>
              <a:spcAft>
                <a:spcPts val="0"/>
              </a:spcAft>
              <a:buClr>
                <a:schemeClr val="lt1"/>
              </a:buClr>
              <a:buSzPts val="2400"/>
              <a:buChar char="•"/>
              <a:defRPr sz="2400"/>
            </a:lvl1pPr>
            <a:lvl2pPr marL="914400" lvl="1" indent="-355600" algn="l">
              <a:lnSpc>
                <a:spcPct val="100000"/>
              </a:lnSpc>
              <a:spcBef>
                <a:spcPts val="400"/>
              </a:spcBef>
              <a:spcAft>
                <a:spcPts val="0"/>
              </a:spcAft>
              <a:buClr>
                <a:schemeClr val="lt1"/>
              </a:buClr>
              <a:buSzPts val="2000"/>
              <a:buChar char="–"/>
              <a:defRPr sz="2000"/>
            </a:lvl2pPr>
            <a:lvl3pPr marL="1371600" lvl="2" indent="-342900" algn="l">
              <a:lnSpc>
                <a:spcPct val="100000"/>
              </a:lnSpc>
              <a:spcBef>
                <a:spcPts val="360"/>
              </a:spcBef>
              <a:spcAft>
                <a:spcPts val="0"/>
              </a:spcAft>
              <a:buClr>
                <a:schemeClr val="lt1"/>
              </a:buClr>
              <a:buSzPts val="1800"/>
              <a:buChar char="•"/>
              <a:defRPr sz="1800"/>
            </a:lvl3pPr>
            <a:lvl4pPr marL="1828800" lvl="3" indent="-330200" algn="l">
              <a:lnSpc>
                <a:spcPct val="100000"/>
              </a:lnSpc>
              <a:spcBef>
                <a:spcPts val="320"/>
              </a:spcBef>
              <a:spcAft>
                <a:spcPts val="0"/>
              </a:spcAft>
              <a:buClr>
                <a:schemeClr val="lt1"/>
              </a:buClr>
              <a:buSzPts val="1600"/>
              <a:buChar char="–"/>
              <a:defRPr sz="1600"/>
            </a:lvl4pPr>
            <a:lvl5pPr marL="2286000" lvl="4" indent="-330200" algn="l">
              <a:lnSpc>
                <a:spcPct val="100000"/>
              </a:lnSpc>
              <a:spcBef>
                <a:spcPts val="320"/>
              </a:spcBef>
              <a:spcAft>
                <a:spcPts val="0"/>
              </a:spcAft>
              <a:buClr>
                <a:schemeClr val="lt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5"/>
        <p:cNvGrpSpPr/>
        <p:nvPr/>
      </p:nvGrpSpPr>
      <p:grpSpPr>
        <a:xfrm>
          <a:off x="0" y="0"/>
          <a:ext cx="0" cy="0"/>
          <a:chOff x="0" y="0"/>
          <a:chExt cx="0" cy="0"/>
        </a:xfrm>
      </p:grpSpPr>
      <p:sp>
        <p:nvSpPr>
          <p:cNvPr id="36" name="Google Shape;36;p87"/>
          <p:cNvSpPr txBox="1">
            <a:spLocks noGrp="1"/>
          </p:cNvSpPr>
          <p:nvPr>
            <p:ph type="title"/>
          </p:nvPr>
        </p:nvSpPr>
        <p:spPr>
          <a:xfrm>
            <a:off x="457200" y="838200"/>
            <a:ext cx="8229600" cy="715962"/>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blipFill rotWithShape="1">
          <a:blip r:embed="rId2">
            <a:alphaModFix/>
          </a:blip>
          <a:tile tx="0" ty="0" sx="100000" sy="100000" flip="none" algn="tl"/>
        </a:blipFill>
        <a:effectLst/>
      </p:bgPr>
    </p:bg>
    <p:spTree>
      <p:nvGrpSpPr>
        <p:cNvPr id="1" name="Shape 37"/>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38"/>
        <p:cNvGrpSpPr/>
        <p:nvPr/>
      </p:nvGrpSpPr>
      <p:grpSpPr>
        <a:xfrm>
          <a:off x="0" y="0"/>
          <a:ext cx="0" cy="0"/>
          <a:chOff x="0" y="0"/>
          <a:chExt cx="0" cy="0"/>
        </a:xfrm>
      </p:grpSpPr>
      <p:sp>
        <p:nvSpPr>
          <p:cNvPr id="39" name="Google Shape;39;p89"/>
          <p:cNvSpPr txBox="1">
            <a:spLocks noGrp="1"/>
          </p:cNvSpPr>
          <p:nvPr>
            <p:ph type="title"/>
          </p:nvPr>
        </p:nvSpPr>
        <p:spPr>
          <a:xfrm>
            <a:off x="457200" y="762000"/>
            <a:ext cx="3008313" cy="673100"/>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lt1"/>
              </a:buClr>
              <a:buSzPts val="2000"/>
              <a:buFont typeface="Montserrat Medium"/>
              <a:buNone/>
              <a:defRPr sz="20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0" name="Google Shape;40;p89"/>
          <p:cNvSpPr txBox="1">
            <a:spLocks noGrp="1"/>
          </p:cNvSpPr>
          <p:nvPr>
            <p:ph type="body" idx="1"/>
          </p:nvPr>
        </p:nvSpPr>
        <p:spPr>
          <a:xfrm>
            <a:off x="3575050" y="762000"/>
            <a:ext cx="5111750" cy="5364163"/>
          </a:xfrm>
          <a:prstGeom prst="rect">
            <a:avLst/>
          </a:prstGeom>
          <a:noFill/>
          <a:ln>
            <a:noFill/>
          </a:ln>
        </p:spPr>
        <p:txBody>
          <a:bodyPr spcFirstLastPara="1" wrap="square" lIns="91425" tIns="45700" rIns="91425" bIns="45700" anchor="t" anchorCtr="0">
            <a:normAutofit/>
          </a:bodyPr>
          <a:lstStyle>
            <a:lvl1pPr marL="457200" lvl="0" indent="-431800" algn="l">
              <a:lnSpc>
                <a:spcPct val="100000"/>
              </a:lnSpc>
              <a:spcBef>
                <a:spcPts val="640"/>
              </a:spcBef>
              <a:spcAft>
                <a:spcPts val="0"/>
              </a:spcAft>
              <a:buClr>
                <a:schemeClr val="lt1"/>
              </a:buClr>
              <a:buSzPts val="3200"/>
              <a:buChar char="•"/>
              <a:defRPr sz="3200"/>
            </a:lvl1pPr>
            <a:lvl2pPr marL="914400" lvl="1" indent="-406400" algn="l">
              <a:lnSpc>
                <a:spcPct val="100000"/>
              </a:lnSpc>
              <a:spcBef>
                <a:spcPts val="560"/>
              </a:spcBef>
              <a:spcAft>
                <a:spcPts val="0"/>
              </a:spcAft>
              <a:buClr>
                <a:schemeClr val="lt1"/>
              </a:buClr>
              <a:buSzPts val="2800"/>
              <a:buChar char="–"/>
              <a:defRPr sz="2800"/>
            </a:lvl2pPr>
            <a:lvl3pPr marL="1371600" lvl="2" indent="-381000" algn="l">
              <a:lnSpc>
                <a:spcPct val="100000"/>
              </a:lnSpc>
              <a:spcBef>
                <a:spcPts val="480"/>
              </a:spcBef>
              <a:spcAft>
                <a:spcPts val="0"/>
              </a:spcAft>
              <a:buClr>
                <a:schemeClr val="lt1"/>
              </a:buClr>
              <a:buSzPts val="2400"/>
              <a:buChar char="•"/>
              <a:defRPr sz="2400"/>
            </a:lvl3pPr>
            <a:lvl4pPr marL="1828800" lvl="3" indent="-355600" algn="l">
              <a:lnSpc>
                <a:spcPct val="100000"/>
              </a:lnSpc>
              <a:spcBef>
                <a:spcPts val="400"/>
              </a:spcBef>
              <a:spcAft>
                <a:spcPts val="0"/>
              </a:spcAft>
              <a:buClr>
                <a:schemeClr val="lt1"/>
              </a:buClr>
              <a:buSzPts val="2000"/>
              <a:buChar char="–"/>
              <a:defRPr sz="2000"/>
            </a:lvl4pPr>
            <a:lvl5pPr marL="2286000" lvl="4" indent="-355600" algn="l">
              <a:lnSpc>
                <a:spcPct val="100000"/>
              </a:lnSpc>
              <a:spcBef>
                <a:spcPts val="400"/>
              </a:spcBef>
              <a:spcAft>
                <a:spcPts val="0"/>
              </a:spcAft>
              <a:buClr>
                <a:schemeClr val="lt1"/>
              </a:buClr>
              <a:buSzPts val="2000"/>
              <a:buChar char="»"/>
              <a:defRPr sz="2000"/>
            </a:lvl5pPr>
            <a:lvl6pPr marL="2743200" lvl="5" indent="-355600" algn="l">
              <a:lnSpc>
                <a:spcPct val="100000"/>
              </a:lnSpc>
              <a:spcBef>
                <a:spcPts val="400"/>
              </a:spcBef>
              <a:spcAft>
                <a:spcPts val="0"/>
              </a:spcAft>
              <a:buClr>
                <a:schemeClr val="dk1"/>
              </a:buClr>
              <a:buSzPts val="2000"/>
              <a:buChar char="•"/>
              <a:defRPr sz="2000"/>
            </a:lvl6pPr>
            <a:lvl7pPr marL="3200400" lvl="6" indent="-355600" algn="l">
              <a:lnSpc>
                <a:spcPct val="100000"/>
              </a:lnSpc>
              <a:spcBef>
                <a:spcPts val="400"/>
              </a:spcBef>
              <a:spcAft>
                <a:spcPts val="0"/>
              </a:spcAft>
              <a:buClr>
                <a:schemeClr val="dk1"/>
              </a:buClr>
              <a:buSzPts val="2000"/>
              <a:buChar char="•"/>
              <a:defRPr sz="2000"/>
            </a:lvl7pPr>
            <a:lvl8pPr marL="3657600" lvl="7" indent="-355600" algn="l">
              <a:lnSpc>
                <a:spcPct val="100000"/>
              </a:lnSpc>
              <a:spcBef>
                <a:spcPts val="400"/>
              </a:spcBef>
              <a:spcAft>
                <a:spcPts val="0"/>
              </a:spcAft>
              <a:buClr>
                <a:schemeClr val="dk1"/>
              </a:buClr>
              <a:buSzPts val="2000"/>
              <a:buChar char="•"/>
              <a:defRPr sz="2000"/>
            </a:lvl8pPr>
            <a:lvl9pPr marL="4114800" lvl="8" indent="-355600" algn="l">
              <a:lnSpc>
                <a:spcPct val="100000"/>
              </a:lnSpc>
              <a:spcBef>
                <a:spcPts val="400"/>
              </a:spcBef>
              <a:spcAft>
                <a:spcPts val="0"/>
              </a:spcAft>
              <a:buClr>
                <a:schemeClr val="dk1"/>
              </a:buClr>
              <a:buSzPts val="2000"/>
              <a:buChar char="•"/>
              <a:defRPr sz="2000"/>
            </a:lvl9pPr>
          </a:lstStyle>
          <a:p>
            <a:endParaRPr/>
          </a:p>
        </p:txBody>
      </p:sp>
      <p:sp>
        <p:nvSpPr>
          <p:cNvPr id="41" name="Google Shape;41;p89"/>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280"/>
              </a:spcBef>
              <a:spcAft>
                <a:spcPts val="0"/>
              </a:spcAft>
              <a:buClr>
                <a:schemeClr val="lt1"/>
              </a:buClr>
              <a:buSzPts val="1400"/>
              <a:buNone/>
              <a:defRPr sz="1400"/>
            </a:lvl1pPr>
            <a:lvl2pPr marL="914400" lvl="1" indent="-228600" algn="l">
              <a:lnSpc>
                <a:spcPct val="100000"/>
              </a:lnSpc>
              <a:spcBef>
                <a:spcPts val="240"/>
              </a:spcBef>
              <a:spcAft>
                <a:spcPts val="0"/>
              </a:spcAft>
              <a:buClr>
                <a:schemeClr val="lt1"/>
              </a:buClr>
              <a:buSzPts val="1200"/>
              <a:buNone/>
              <a:defRPr sz="1200"/>
            </a:lvl2pPr>
            <a:lvl3pPr marL="1371600" lvl="2" indent="-228600" algn="l">
              <a:lnSpc>
                <a:spcPct val="100000"/>
              </a:lnSpc>
              <a:spcBef>
                <a:spcPts val="200"/>
              </a:spcBef>
              <a:spcAft>
                <a:spcPts val="0"/>
              </a:spcAft>
              <a:buClr>
                <a:schemeClr val="lt1"/>
              </a:buClr>
              <a:buSzPts val="1000"/>
              <a:buNone/>
              <a:defRPr sz="1000"/>
            </a:lvl3pPr>
            <a:lvl4pPr marL="1828800" lvl="3" indent="-228600" algn="l">
              <a:lnSpc>
                <a:spcPct val="100000"/>
              </a:lnSpc>
              <a:spcBef>
                <a:spcPts val="180"/>
              </a:spcBef>
              <a:spcAft>
                <a:spcPts val="0"/>
              </a:spcAft>
              <a:buClr>
                <a:schemeClr val="lt1"/>
              </a:buClr>
              <a:buSzPts val="900"/>
              <a:buNone/>
              <a:defRPr sz="900"/>
            </a:lvl4pPr>
            <a:lvl5pPr marL="2286000" lvl="4" indent="-228600" algn="l">
              <a:lnSpc>
                <a:spcPct val="100000"/>
              </a:lnSpc>
              <a:spcBef>
                <a:spcPts val="180"/>
              </a:spcBef>
              <a:spcAft>
                <a:spcPts val="0"/>
              </a:spcAft>
              <a:buClr>
                <a:schemeClr val="lt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42"/>
        <p:cNvGrpSpPr/>
        <p:nvPr/>
      </p:nvGrpSpPr>
      <p:grpSpPr>
        <a:xfrm>
          <a:off x="0" y="0"/>
          <a:ext cx="0" cy="0"/>
          <a:chOff x="0" y="0"/>
          <a:chExt cx="0" cy="0"/>
        </a:xfrm>
      </p:grpSpPr>
      <p:sp>
        <p:nvSpPr>
          <p:cNvPr id="43" name="Google Shape;43;p90"/>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lt1"/>
              </a:buClr>
              <a:buSzPts val="2000"/>
              <a:buFont typeface="Montserrat Medium"/>
              <a:buNone/>
              <a:defRPr sz="20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4" name="Google Shape;44;p90"/>
          <p:cNvSpPr>
            <a:spLocks noGrp="1"/>
          </p:cNvSpPr>
          <p:nvPr>
            <p:ph type="pic" idx="2"/>
          </p:nvPr>
        </p:nvSpPr>
        <p:spPr>
          <a:xfrm>
            <a:off x="1792288" y="838199"/>
            <a:ext cx="5486400" cy="3889375"/>
          </a:xfrm>
          <a:prstGeom prst="rect">
            <a:avLst/>
          </a:prstGeom>
          <a:noFill/>
          <a:ln>
            <a:noFill/>
          </a:ln>
        </p:spPr>
      </p:sp>
      <p:sp>
        <p:nvSpPr>
          <p:cNvPr id="45" name="Google Shape;45;p90"/>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280"/>
              </a:spcBef>
              <a:spcAft>
                <a:spcPts val="0"/>
              </a:spcAft>
              <a:buClr>
                <a:schemeClr val="lt1"/>
              </a:buClr>
              <a:buSzPts val="1400"/>
              <a:buNone/>
              <a:defRPr sz="1400"/>
            </a:lvl1pPr>
            <a:lvl2pPr marL="914400" lvl="1" indent="-228600" algn="l">
              <a:lnSpc>
                <a:spcPct val="100000"/>
              </a:lnSpc>
              <a:spcBef>
                <a:spcPts val="240"/>
              </a:spcBef>
              <a:spcAft>
                <a:spcPts val="0"/>
              </a:spcAft>
              <a:buClr>
                <a:schemeClr val="lt1"/>
              </a:buClr>
              <a:buSzPts val="1200"/>
              <a:buNone/>
              <a:defRPr sz="1200"/>
            </a:lvl2pPr>
            <a:lvl3pPr marL="1371600" lvl="2" indent="-228600" algn="l">
              <a:lnSpc>
                <a:spcPct val="100000"/>
              </a:lnSpc>
              <a:spcBef>
                <a:spcPts val="200"/>
              </a:spcBef>
              <a:spcAft>
                <a:spcPts val="0"/>
              </a:spcAft>
              <a:buClr>
                <a:schemeClr val="lt1"/>
              </a:buClr>
              <a:buSzPts val="1000"/>
              <a:buNone/>
              <a:defRPr sz="1000"/>
            </a:lvl3pPr>
            <a:lvl4pPr marL="1828800" lvl="3" indent="-228600" algn="l">
              <a:lnSpc>
                <a:spcPct val="100000"/>
              </a:lnSpc>
              <a:spcBef>
                <a:spcPts val="180"/>
              </a:spcBef>
              <a:spcAft>
                <a:spcPts val="0"/>
              </a:spcAft>
              <a:buClr>
                <a:schemeClr val="lt1"/>
              </a:buClr>
              <a:buSzPts val="900"/>
              <a:buNone/>
              <a:defRPr sz="900"/>
            </a:lvl4pPr>
            <a:lvl5pPr marL="2286000" lvl="4" indent="-228600" algn="l">
              <a:lnSpc>
                <a:spcPct val="100000"/>
              </a:lnSpc>
              <a:spcBef>
                <a:spcPts val="180"/>
              </a:spcBef>
              <a:spcAft>
                <a:spcPts val="0"/>
              </a:spcAft>
              <a:buClr>
                <a:schemeClr val="lt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46"/>
        <p:cNvGrpSpPr/>
        <p:nvPr/>
      </p:nvGrpSpPr>
      <p:grpSpPr>
        <a:xfrm>
          <a:off x="0" y="0"/>
          <a:ext cx="0" cy="0"/>
          <a:chOff x="0" y="0"/>
          <a:chExt cx="0" cy="0"/>
        </a:xfrm>
      </p:grpSpPr>
      <p:sp>
        <p:nvSpPr>
          <p:cNvPr id="47" name="Google Shape;47;p91"/>
          <p:cNvSpPr txBox="1">
            <a:spLocks noGrp="1"/>
          </p:cNvSpPr>
          <p:nvPr>
            <p:ph type="title"/>
          </p:nvPr>
        </p:nvSpPr>
        <p:spPr>
          <a:xfrm>
            <a:off x="457200" y="838200"/>
            <a:ext cx="8229600" cy="715962"/>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8" name="Google Shape;48;p91"/>
          <p:cNvSpPr txBox="1">
            <a:spLocks noGrp="1"/>
          </p:cNvSpPr>
          <p:nvPr>
            <p:ph type="body" idx="1"/>
          </p:nvPr>
        </p:nvSpPr>
        <p:spPr>
          <a:xfrm rot="5400000">
            <a:off x="2476500" y="-419099"/>
            <a:ext cx="4191000" cy="82296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lt1"/>
              </a:buClr>
              <a:buSzPts val="1800"/>
              <a:buChar char="•"/>
              <a:defRPr/>
            </a:lvl1pPr>
            <a:lvl2pPr marL="914400" lvl="1" indent="-342900" algn="l">
              <a:lnSpc>
                <a:spcPct val="100000"/>
              </a:lnSpc>
              <a:spcBef>
                <a:spcPts val="360"/>
              </a:spcBef>
              <a:spcAft>
                <a:spcPts val="0"/>
              </a:spcAft>
              <a:buClr>
                <a:schemeClr val="lt1"/>
              </a:buClr>
              <a:buSzPts val="1800"/>
              <a:buChar char="–"/>
              <a:defRPr/>
            </a:lvl2pPr>
            <a:lvl3pPr marL="1371600" lvl="2" indent="-342900" algn="l">
              <a:lnSpc>
                <a:spcPct val="100000"/>
              </a:lnSpc>
              <a:spcBef>
                <a:spcPts val="360"/>
              </a:spcBef>
              <a:spcAft>
                <a:spcPts val="0"/>
              </a:spcAft>
              <a:buClr>
                <a:schemeClr val="lt1"/>
              </a:buClr>
              <a:buSzPts val="1800"/>
              <a:buChar char="•"/>
              <a:defRPr/>
            </a:lvl3pPr>
            <a:lvl4pPr marL="1828800" lvl="3" indent="-342900" algn="l">
              <a:lnSpc>
                <a:spcPct val="100000"/>
              </a:lnSpc>
              <a:spcBef>
                <a:spcPts val="360"/>
              </a:spcBef>
              <a:spcAft>
                <a:spcPts val="0"/>
              </a:spcAft>
              <a:buClr>
                <a:schemeClr val="lt1"/>
              </a:buClr>
              <a:buSzPts val="1800"/>
              <a:buChar char="–"/>
              <a:defRPr/>
            </a:lvl4pPr>
            <a:lvl5pPr marL="2286000" lvl="4" indent="-342900" algn="l">
              <a:lnSpc>
                <a:spcPct val="100000"/>
              </a:lnSpc>
              <a:spcBef>
                <a:spcPts val="360"/>
              </a:spcBef>
              <a:spcAft>
                <a:spcPts val="0"/>
              </a:spcAft>
              <a:buClr>
                <a:schemeClr val="lt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3.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image" Target="../media/image4.jpg"/><Relationship Id="rId3" Type="http://schemas.openxmlformats.org/officeDocument/2006/relationships/slideLayout" Target="../slideLayouts/slideLayout13.xml"/><Relationship Id="rId7" Type="http://schemas.openxmlformats.org/officeDocument/2006/relationships/slideLayout" Target="../slideLayouts/slideLayout17.xml"/><Relationship Id="rId12" Type="http://schemas.openxmlformats.org/officeDocument/2006/relationships/theme" Target="../theme/theme2.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5" Type="http://schemas.openxmlformats.org/officeDocument/2006/relationships/slideLayout" Target="../slideLayouts/slideLayout15.xml"/><Relationship Id="rId15" Type="http://schemas.openxmlformats.org/officeDocument/2006/relationships/image" Target="../media/image2.png"/><Relationship Id="rId10" Type="http://schemas.openxmlformats.org/officeDocument/2006/relationships/slideLayout" Target="../slideLayouts/slideLayout20.xml"/><Relationship Id="rId4" Type="http://schemas.openxmlformats.org/officeDocument/2006/relationships/slideLayout" Target="../slideLayouts/slideLayout14.xml"/><Relationship Id="rId9" Type="http://schemas.openxmlformats.org/officeDocument/2006/relationships/slideLayout" Target="../slideLayouts/slideLayout19.xml"/><Relationship Id="rId14" Type="http://schemas.openxmlformats.org/officeDocument/2006/relationships/image" Target="../media/image5.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12">
            <a:alphaModFix/>
          </a:blip>
          <a:tile tx="0" ty="0" sx="100000" sy="100000" flip="none" algn="tl"/>
        </a:blipFill>
        <a:effectLst/>
      </p:bgPr>
    </p:bg>
    <p:spTree>
      <p:nvGrpSpPr>
        <p:cNvPr id="1" name="Shape 9"/>
        <p:cNvGrpSpPr/>
        <p:nvPr/>
      </p:nvGrpSpPr>
      <p:grpSpPr>
        <a:xfrm>
          <a:off x="0" y="0"/>
          <a:ext cx="0" cy="0"/>
          <a:chOff x="0" y="0"/>
          <a:chExt cx="0" cy="0"/>
        </a:xfrm>
      </p:grpSpPr>
      <p:sp>
        <p:nvSpPr>
          <p:cNvPr id="10" name="Google Shape;10;p69"/>
          <p:cNvSpPr txBox="1">
            <a:spLocks noGrp="1"/>
          </p:cNvSpPr>
          <p:nvPr>
            <p:ph type="title"/>
          </p:nvPr>
        </p:nvSpPr>
        <p:spPr>
          <a:xfrm>
            <a:off x="457200" y="838200"/>
            <a:ext cx="8229600" cy="715962"/>
          </a:xfrm>
          <a:prstGeom prst="rect">
            <a:avLst/>
          </a:prstGeom>
          <a:noFill/>
          <a:ln>
            <a:noFill/>
          </a:ln>
        </p:spPr>
        <p:txBody>
          <a:bodyPr spcFirstLastPara="1" wrap="square" lIns="91425" tIns="45700" rIns="91425" bIns="45700" anchor="ctr" anchorCtr="0">
            <a:normAutofit/>
          </a:bodyPr>
          <a:lstStyle>
            <a:lvl1pPr marR="0" lvl="0" algn="ctr" rtl="0">
              <a:lnSpc>
                <a:spcPct val="100000"/>
              </a:lnSpc>
              <a:spcBef>
                <a:spcPts val="0"/>
              </a:spcBef>
              <a:spcAft>
                <a:spcPts val="0"/>
              </a:spcAft>
              <a:buClr>
                <a:schemeClr val="lt1"/>
              </a:buClr>
              <a:buSzPts val="4000"/>
              <a:buFont typeface="Montserrat Medium"/>
              <a:buNone/>
              <a:defRPr sz="4000" b="0" i="0" u="none" strike="noStrike" cap="none">
                <a:solidFill>
                  <a:schemeClr val="lt1"/>
                </a:solidFill>
                <a:latin typeface="Montserrat Medium"/>
                <a:ea typeface="Montserrat Medium"/>
                <a:cs typeface="Montserrat Medium"/>
                <a:sym typeface="Montserrat Medium"/>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69"/>
          <p:cNvSpPr txBox="1">
            <a:spLocks noGrp="1"/>
          </p:cNvSpPr>
          <p:nvPr>
            <p:ph type="body" idx="1"/>
          </p:nvPr>
        </p:nvSpPr>
        <p:spPr>
          <a:xfrm>
            <a:off x="457200" y="1600201"/>
            <a:ext cx="8229600" cy="4191000"/>
          </a:xfrm>
          <a:prstGeom prst="rect">
            <a:avLst/>
          </a:prstGeom>
          <a:noFill/>
          <a:ln>
            <a:noFill/>
          </a:ln>
        </p:spPr>
        <p:txBody>
          <a:bodyPr spcFirstLastPara="1" wrap="square" lIns="91425" tIns="45700" rIns="91425" bIns="45700" anchor="t" anchorCtr="0">
            <a:normAutofit/>
          </a:bodyPr>
          <a:lstStyle>
            <a:lvl1pPr marL="457200" marR="0" lvl="0" indent="-431800" algn="l" rtl="0">
              <a:lnSpc>
                <a:spcPct val="100000"/>
              </a:lnSpc>
              <a:spcBef>
                <a:spcPts val="640"/>
              </a:spcBef>
              <a:spcAft>
                <a:spcPts val="0"/>
              </a:spcAft>
              <a:buClr>
                <a:schemeClr val="lt1"/>
              </a:buClr>
              <a:buSzPts val="3200"/>
              <a:buFont typeface="Arial"/>
              <a:buChar char="•"/>
              <a:defRPr sz="3200" b="0" i="0" u="none" strike="noStrike" cap="none">
                <a:solidFill>
                  <a:schemeClr val="lt1"/>
                </a:solidFill>
                <a:latin typeface="Arial"/>
                <a:ea typeface="Arial"/>
                <a:cs typeface="Arial"/>
                <a:sym typeface="Arial"/>
              </a:defRPr>
            </a:lvl1pPr>
            <a:lvl2pPr marL="914400" marR="0" lvl="1" indent="-406400" algn="l" rtl="0">
              <a:lnSpc>
                <a:spcPct val="100000"/>
              </a:lnSpc>
              <a:spcBef>
                <a:spcPts val="560"/>
              </a:spcBef>
              <a:spcAft>
                <a:spcPts val="0"/>
              </a:spcAft>
              <a:buClr>
                <a:schemeClr val="lt1"/>
              </a:buClr>
              <a:buSzPts val="2800"/>
              <a:buFont typeface="Arial"/>
              <a:buChar char="–"/>
              <a:defRPr sz="2800" b="0" i="0" u="none" strike="noStrike" cap="none">
                <a:solidFill>
                  <a:schemeClr val="lt1"/>
                </a:solidFill>
                <a:latin typeface="Arial"/>
                <a:ea typeface="Arial"/>
                <a:cs typeface="Arial"/>
                <a:sym typeface="Arial"/>
              </a:defRPr>
            </a:lvl2pPr>
            <a:lvl3pPr marL="1371600" marR="0" lvl="2" indent="-381000" algn="l" rtl="0">
              <a:lnSpc>
                <a:spcPct val="100000"/>
              </a:lnSpc>
              <a:spcBef>
                <a:spcPts val="480"/>
              </a:spcBef>
              <a:spcAft>
                <a:spcPts val="0"/>
              </a:spcAft>
              <a:buClr>
                <a:schemeClr val="lt1"/>
              </a:buClr>
              <a:buSzPts val="2400"/>
              <a:buFont typeface="Arial"/>
              <a:buChar char="•"/>
              <a:defRPr sz="2400" b="0" i="0" u="none" strike="noStrike" cap="none">
                <a:solidFill>
                  <a:schemeClr val="lt1"/>
                </a:solidFill>
                <a:latin typeface="Arial"/>
                <a:ea typeface="Arial"/>
                <a:cs typeface="Arial"/>
                <a:sym typeface="Arial"/>
              </a:defRPr>
            </a:lvl3pPr>
            <a:lvl4pPr marL="1828800" marR="0" lvl="3" indent="-355600" algn="l" rtl="0">
              <a:lnSpc>
                <a:spcPct val="100000"/>
              </a:lnSpc>
              <a:spcBef>
                <a:spcPts val="400"/>
              </a:spcBef>
              <a:spcAft>
                <a:spcPts val="0"/>
              </a:spcAft>
              <a:buClr>
                <a:schemeClr val="lt1"/>
              </a:buClr>
              <a:buSzPts val="2000"/>
              <a:buFont typeface="Arial"/>
              <a:buChar char="–"/>
              <a:defRPr sz="2000" b="0" i="0" u="none" strike="noStrike" cap="none">
                <a:solidFill>
                  <a:schemeClr val="lt1"/>
                </a:solidFill>
                <a:latin typeface="Arial"/>
                <a:ea typeface="Arial"/>
                <a:cs typeface="Arial"/>
                <a:sym typeface="Arial"/>
              </a:defRPr>
            </a:lvl4pPr>
            <a:lvl5pPr marL="2286000" marR="0" lvl="4" indent="-355600" algn="l" rtl="0">
              <a:lnSpc>
                <a:spcPct val="100000"/>
              </a:lnSpc>
              <a:spcBef>
                <a:spcPts val="400"/>
              </a:spcBef>
              <a:spcAft>
                <a:spcPts val="0"/>
              </a:spcAft>
              <a:buClr>
                <a:schemeClr val="lt1"/>
              </a:buClr>
              <a:buSzPts val="2000"/>
              <a:buFont typeface="Arial"/>
              <a:buChar char="»"/>
              <a:defRPr sz="2000" b="0" i="0" u="none" strike="noStrike" cap="none">
                <a:solidFill>
                  <a:schemeClr val="lt1"/>
                </a:solidFill>
                <a:latin typeface="Arial"/>
                <a:ea typeface="Arial"/>
                <a:cs typeface="Arial"/>
                <a:sym typeface="Arial"/>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 name="Google Shape;12;p69"/>
          <p:cNvSpPr txBox="1"/>
          <p:nvPr/>
        </p:nvSpPr>
        <p:spPr>
          <a:xfrm>
            <a:off x="379541" y="6454556"/>
            <a:ext cx="1745991"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a:solidFill>
                  <a:schemeClr val="lt1"/>
                </a:solidFill>
                <a:latin typeface="Calibri"/>
                <a:ea typeface="Calibri"/>
                <a:cs typeface="Calibri"/>
                <a:sym typeface="Calibri"/>
              </a:rPr>
              <a:t>© 2012 Boise State University</a:t>
            </a:r>
            <a:endParaRPr sz="1000" b="0" i="0" u="none" strike="noStrike" cap="none">
              <a:solidFill>
                <a:schemeClr val="lt1"/>
              </a:solidFill>
              <a:latin typeface="Calibri"/>
              <a:ea typeface="Calibri"/>
              <a:cs typeface="Calibri"/>
              <a:sym typeface="Calibri"/>
            </a:endParaRPr>
          </a:p>
        </p:txBody>
      </p:sp>
      <p:sp>
        <p:nvSpPr>
          <p:cNvPr id="13" name="Google Shape;13;p69"/>
          <p:cNvSpPr txBox="1"/>
          <p:nvPr/>
        </p:nvSpPr>
        <p:spPr>
          <a:xfrm>
            <a:off x="8305800" y="6454556"/>
            <a:ext cx="335348"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fld id="{00000000-1234-1234-1234-123412341234}" type="slidenum">
              <a:rPr lang="en-US" sz="1000" b="0" i="0" u="none" strike="noStrike" cap="none">
                <a:solidFill>
                  <a:schemeClr val="lt1"/>
                </a:solidFill>
                <a:latin typeface="Calibri"/>
                <a:ea typeface="Calibri"/>
                <a:cs typeface="Calibri"/>
                <a:sym typeface="Calibri"/>
              </a:rPr>
              <a:t>‹#›</a:t>
            </a:fld>
            <a:endParaRPr sz="1000" b="0" i="0" u="none" strike="noStrike" cap="none">
              <a:solidFill>
                <a:schemeClr val="lt1"/>
              </a:solidFill>
              <a:latin typeface="Calibri"/>
              <a:ea typeface="Calibri"/>
              <a:cs typeface="Calibri"/>
              <a:sym typeface="Calibri"/>
            </a:endParaRPr>
          </a:p>
        </p:txBody>
      </p:sp>
      <p:pic>
        <p:nvPicPr>
          <p:cNvPr id="14" name="Google Shape;14;p69" descr="C:\Users\teriwilliams\Desktop\logo_b.png"/>
          <p:cNvPicPr preferRelativeResize="0"/>
          <p:nvPr/>
        </p:nvPicPr>
        <p:blipFill rotWithShape="1">
          <a:blip r:embed="rId13">
            <a:alphaModFix/>
          </a:blip>
          <a:srcRect/>
          <a:stretch/>
        </p:blipFill>
        <p:spPr>
          <a:xfrm>
            <a:off x="3640931" y="183616"/>
            <a:ext cx="1862138" cy="493871"/>
          </a:xfrm>
          <a:prstGeom prst="rect">
            <a:avLst/>
          </a:prstGeom>
          <a:noFill/>
          <a:ln>
            <a:noFill/>
          </a:ln>
        </p:spPr>
      </p:pic>
      <p:pic>
        <p:nvPicPr>
          <p:cNvPr id="15" name="Google Shape;15;p69"/>
          <p:cNvPicPr preferRelativeResize="0"/>
          <p:nvPr/>
        </p:nvPicPr>
        <p:blipFill rotWithShape="1">
          <a:blip r:embed="rId14">
            <a:alphaModFix/>
          </a:blip>
          <a:srcRect/>
          <a:stretch/>
        </p:blipFill>
        <p:spPr>
          <a:xfrm>
            <a:off x="0" y="5638800"/>
            <a:ext cx="9144000" cy="121920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2"/>
        <p:cNvGrpSpPr/>
        <p:nvPr/>
      </p:nvGrpSpPr>
      <p:grpSpPr>
        <a:xfrm>
          <a:off x="0" y="0"/>
          <a:ext cx="0" cy="0"/>
          <a:chOff x="0" y="0"/>
          <a:chExt cx="0" cy="0"/>
        </a:xfrm>
      </p:grpSpPr>
      <p:pic>
        <p:nvPicPr>
          <p:cNvPr id="53" name="Google Shape;53;p71"/>
          <p:cNvPicPr preferRelativeResize="0"/>
          <p:nvPr/>
        </p:nvPicPr>
        <p:blipFill rotWithShape="1">
          <a:blip r:embed="rId13">
            <a:alphaModFix/>
          </a:blip>
          <a:srcRect/>
          <a:stretch/>
        </p:blipFill>
        <p:spPr>
          <a:xfrm>
            <a:off x="0" y="0"/>
            <a:ext cx="9144000" cy="838200"/>
          </a:xfrm>
          <a:prstGeom prst="rect">
            <a:avLst/>
          </a:prstGeom>
          <a:noFill/>
          <a:ln>
            <a:noFill/>
          </a:ln>
        </p:spPr>
      </p:pic>
      <p:pic>
        <p:nvPicPr>
          <p:cNvPr id="54" name="Google Shape;54;p71"/>
          <p:cNvPicPr preferRelativeResize="0"/>
          <p:nvPr/>
        </p:nvPicPr>
        <p:blipFill rotWithShape="1">
          <a:blip r:embed="rId14">
            <a:alphaModFix/>
          </a:blip>
          <a:srcRect/>
          <a:stretch/>
        </p:blipFill>
        <p:spPr>
          <a:xfrm>
            <a:off x="0" y="6286414"/>
            <a:ext cx="9144000" cy="582507"/>
          </a:xfrm>
          <a:prstGeom prst="rect">
            <a:avLst/>
          </a:prstGeom>
          <a:noFill/>
          <a:ln>
            <a:noFill/>
          </a:ln>
        </p:spPr>
      </p:pic>
      <p:sp>
        <p:nvSpPr>
          <p:cNvPr id="55" name="Google Shape;55;p71"/>
          <p:cNvSpPr txBox="1">
            <a:spLocks noGrp="1"/>
          </p:cNvSpPr>
          <p:nvPr>
            <p:ph type="title"/>
          </p:nvPr>
        </p:nvSpPr>
        <p:spPr>
          <a:xfrm>
            <a:off x="457200" y="838200"/>
            <a:ext cx="8229600" cy="715962"/>
          </a:xfrm>
          <a:prstGeom prst="rect">
            <a:avLst/>
          </a:prstGeom>
          <a:noFill/>
          <a:ln>
            <a:noFill/>
          </a:ln>
        </p:spPr>
        <p:txBody>
          <a:bodyPr spcFirstLastPara="1" wrap="square" lIns="91425" tIns="45700" rIns="91425" bIns="45700" anchor="ctr" anchorCtr="0">
            <a:normAutofit/>
          </a:bodyPr>
          <a:lstStyle>
            <a:lvl1pPr marR="0" lvl="0" algn="ctr" rtl="0">
              <a:lnSpc>
                <a:spcPct val="100000"/>
              </a:lnSpc>
              <a:spcBef>
                <a:spcPts val="0"/>
              </a:spcBef>
              <a:spcAft>
                <a:spcPts val="0"/>
              </a:spcAft>
              <a:buClr>
                <a:srgbClr val="09347A"/>
              </a:buClr>
              <a:buSzPts val="4000"/>
              <a:buFont typeface="Montserrat Medium"/>
              <a:buNone/>
              <a:defRPr sz="4000" b="0" i="0" u="none" strike="noStrike" cap="none">
                <a:solidFill>
                  <a:srgbClr val="09347A"/>
                </a:solidFill>
                <a:latin typeface="Montserrat Medium"/>
                <a:ea typeface="Montserrat Medium"/>
                <a:cs typeface="Montserrat Medium"/>
                <a:sym typeface="Montserrat Medium"/>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56" name="Google Shape;56;p71"/>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marR="0" lvl="0" indent="-431800" algn="l" rtl="0">
              <a:lnSpc>
                <a:spcPct val="100000"/>
              </a:lnSpc>
              <a:spcBef>
                <a:spcPts val="640"/>
              </a:spcBef>
              <a:spcAft>
                <a:spcPts val="0"/>
              </a:spcAft>
              <a:buClr>
                <a:srgbClr val="30302C"/>
              </a:buClr>
              <a:buSzPts val="3200"/>
              <a:buFont typeface="Arial"/>
              <a:buChar char="•"/>
              <a:defRPr sz="3200" b="0" i="0" u="none" strike="noStrike" cap="none">
                <a:solidFill>
                  <a:srgbClr val="30302C"/>
                </a:solidFill>
                <a:latin typeface="Arial"/>
                <a:ea typeface="Arial"/>
                <a:cs typeface="Arial"/>
                <a:sym typeface="Arial"/>
              </a:defRPr>
            </a:lvl1pPr>
            <a:lvl2pPr marL="914400" marR="0" lvl="1" indent="-406400" algn="l" rtl="0">
              <a:lnSpc>
                <a:spcPct val="100000"/>
              </a:lnSpc>
              <a:spcBef>
                <a:spcPts val="560"/>
              </a:spcBef>
              <a:spcAft>
                <a:spcPts val="0"/>
              </a:spcAft>
              <a:buClr>
                <a:srgbClr val="30302C"/>
              </a:buClr>
              <a:buSzPts val="2800"/>
              <a:buFont typeface="Arial"/>
              <a:buChar char="–"/>
              <a:defRPr sz="2800" b="0" i="0" u="none" strike="noStrike" cap="none">
                <a:solidFill>
                  <a:srgbClr val="30302C"/>
                </a:solidFill>
                <a:latin typeface="Arial"/>
                <a:ea typeface="Arial"/>
                <a:cs typeface="Arial"/>
                <a:sym typeface="Arial"/>
              </a:defRPr>
            </a:lvl2pPr>
            <a:lvl3pPr marL="1371600" marR="0" lvl="2" indent="-381000" algn="l" rtl="0">
              <a:lnSpc>
                <a:spcPct val="100000"/>
              </a:lnSpc>
              <a:spcBef>
                <a:spcPts val="480"/>
              </a:spcBef>
              <a:spcAft>
                <a:spcPts val="0"/>
              </a:spcAft>
              <a:buClr>
                <a:srgbClr val="30302C"/>
              </a:buClr>
              <a:buSzPts val="2400"/>
              <a:buFont typeface="Arial"/>
              <a:buChar char="•"/>
              <a:defRPr sz="2400" b="0" i="0" u="none" strike="noStrike" cap="none">
                <a:solidFill>
                  <a:srgbClr val="30302C"/>
                </a:solidFill>
                <a:latin typeface="Arial"/>
                <a:ea typeface="Arial"/>
                <a:cs typeface="Arial"/>
                <a:sym typeface="Arial"/>
              </a:defRPr>
            </a:lvl3pPr>
            <a:lvl4pPr marL="1828800" marR="0" lvl="3" indent="-355600" algn="l" rtl="0">
              <a:lnSpc>
                <a:spcPct val="100000"/>
              </a:lnSpc>
              <a:spcBef>
                <a:spcPts val="400"/>
              </a:spcBef>
              <a:spcAft>
                <a:spcPts val="0"/>
              </a:spcAft>
              <a:buClr>
                <a:srgbClr val="30302C"/>
              </a:buClr>
              <a:buSzPts val="2000"/>
              <a:buFont typeface="Arial"/>
              <a:buChar char="–"/>
              <a:defRPr sz="2000" b="0" i="0" u="none" strike="noStrike" cap="none">
                <a:solidFill>
                  <a:srgbClr val="30302C"/>
                </a:solidFill>
                <a:latin typeface="Arial"/>
                <a:ea typeface="Arial"/>
                <a:cs typeface="Arial"/>
                <a:sym typeface="Arial"/>
              </a:defRPr>
            </a:lvl4pPr>
            <a:lvl5pPr marL="2286000" marR="0" lvl="4" indent="-355600" algn="l" rtl="0">
              <a:lnSpc>
                <a:spcPct val="100000"/>
              </a:lnSpc>
              <a:spcBef>
                <a:spcPts val="400"/>
              </a:spcBef>
              <a:spcAft>
                <a:spcPts val="0"/>
              </a:spcAft>
              <a:buClr>
                <a:srgbClr val="30302C"/>
              </a:buClr>
              <a:buSzPts val="2000"/>
              <a:buFont typeface="Arial"/>
              <a:buChar char="»"/>
              <a:defRPr sz="2000" b="0" i="0" u="none" strike="noStrike" cap="none">
                <a:solidFill>
                  <a:srgbClr val="30302C"/>
                </a:solidFill>
                <a:latin typeface="Arial"/>
                <a:ea typeface="Arial"/>
                <a:cs typeface="Arial"/>
                <a:sym typeface="Arial"/>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57" name="Google Shape;57;p71"/>
          <p:cNvSpPr txBox="1"/>
          <p:nvPr/>
        </p:nvSpPr>
        <p:spPr>
          <a:xfrm>
            <a:off x="8305800" y="6454556"/>
            <a:ext cx="335348"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fld id="{00000000-1234-1234-1234-123412341234}" type="slidenum">
              <a:rPr lang="en-US" sz="1000" b="0" i="0" u="none" strike="noStrike" cap="none">
                <a:solidFill>
                  <a:schemeClr val="lt1"/>
                </a:solidFill>
                <a:latin typeface="Calibri"/>
                <a:ea typeface="Calibri"/>
                <a:cs typeface="Calibri"/>
                <a:sym typeface="Calibri"/>
              </a:rPr>
              <a:t>‹#›</a:t>
            </a:fld>
            <a:endParaRPr sz="1000" b="0" i="0" u="none" strike="noStrike" cap="none">
              <a:solidFill>
                <a:schemeClr val="lt1"/>
              </a:solidFill>
              <a:latin typeface="Calibri"/>
              <a:ea typeface="Calibri"/>
              <a:cs typeface="Calibri"/>
              <a:sym typeface="Calibri"/>
            </a:endParaRPr>
          </a:p>
        </p:txBody>
      </p:sp>
      <p:pic>
        <p:nvPicPr>
          <p:cNvPr id="58" name="Google Shape;58;p71"/>
          <p:cNvPicPr preferRelativeResize="0"/>
          <p:nvPr/>
        </p:nvPicPr>
        <p:blipFill rotWithShape="1">
          <a:blip r:embed="rId15">
            <a:alphaModFix/>
          </a:blip>
          <a:srcRect/>
          <a:stretch/>
        </p:blipFill>
        <p:spPr>
          <a:xfrm>
            <a:off x="3640931" y="172164"/>
            <a:ext cx="1862138" cy="493871"/>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3" Type="http://schemas.openxmlformats.org/officeDocument/2006/relationships/image" Target="../media/image22.jpeg"/><Relationship Id="rId7"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12.xml"/><Relationship Id="rId6" Type="http://schemas.openxmlformats.org/officeDocument/2006/relationships/image" Target="../media/image25.jpeg"/><Relationship Id="rId5" Type="http://schemas.openxmlformats.org/officeDocument/2006/relationships/image" Target="../media/image24.jpeg"/><Relationship Id="rId4" Type="http://schemas.openxmlformats.org/officeDocument/2006/relationships/image" Target="../media/image23.jpeg"/></Relationships>
</file>

<file path=ppt/slides/_rels/slide21.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12.xml"/><Relationship Id="rId5" Type="http://schemas.openxmlformats.org/officeDocument/2006/relationships/image" Target="../media/image31.png"/><Relationship Id="rId4" Type="http://schemas.openxmlformats.org/officeDocument/2006/relationships/image" Target="../media/image30.jp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5.xml"/><Relationship Id="rId1" Type="http://schemas.openxmlformats.org/officeDocument/2006/relationships/slideLayout" Target="../slideLayouts/slideLayout12.xml"/><Relationship Id="rId5" Type="http://schemas.openxmlformats.org/officeDocument/2006/relationships/image" Target="../media/image34.png"/><Relationship Id="rId4" Type="http://schemas.openxmlformats.org/officeDocument/2006/relationships/image" Target="../media/image33.png"/></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6.xml"/><Relationship Id="rId1" Type="http://schemas.openxmlformats.org/officeDocument/2006/relationships/slideLayout" Target="../slideLayouts/slideLayout12.xml"/><Relationship Id="rId4" Type="http://schemas.openxmlformats.org/officeDocument/2006/relationships/image" Target="../media/image36.png"/></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7" Type="http://schemas.openxmlformats.org/officeDocument/2006/relationships/image" Target="../media/image10.jpg"/><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9.jpg"/><Relationship Id="rId5" Type="http://schemas.openxmlformats.org/officeDocument/2006/relationships/image" Target="../media/image8.jpg"/><Relationship Id="rId4" Type="http://schemas.openxmlformats.org/officeDocument/2006/relationships/image" Target="../media/image7.jpg"/></Relationships>
</file>

<file path=ppt/slides/_rels/slide3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4.xml"/><Relationship Id="rId1" Type="http://schemas.openxmlformats.org/officeDocument/2006/relationships/slideLayout" Target="../slideLayouts/slideLayout13.xml"/><Relationship Id="rId4" Type="http://schemas.openxmlformats.org/officeDocument/2006/relationships/image" Target="../media/image44.png"/></Relationships>
</file>

<file path=ppt/slides/_rels/slide3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openxmlformats.org/officeDocument/2006/relationships/image" Target="../media/image12.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3.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6.xml"/><Relationship Id="rId1" Type="http://schemas.openxmlformats.org/officeDocument/2006/relationships/slideLayout" Target="../slideLayouts/slideLayout12.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8.xml"/><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1.xml"/><Relationship Id="rId1" Type="http://schemas.openxmlformats.org/officeDocument/2006/relationships/slideLayout" Target="../slideLayouts/slideLayout12.xml"/><Relationship Id="rId4" Type="http://schemas.openxmlformats.org/officeDocument/2006/relationships/image" Target="../media/image53.png"/></Relationships>
</file>

<file path=ppt/slides/_rels/slide5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2.xml"/><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3.xml"/><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4.xml"/><Relationship Id="rId1" Type="http://schemas.openxmlformats.org/officeDocument/2006/relationships/slideLayout" Target="../slideLayouts/slideLayout12.xml"/><Relationship Id="rId4" Type="http://schemas.openxmlformats.org/officeDocument/2006/relationships/image" Target="../media/image57.png"/></Relationships>
</file>

<file path=ppt/slides/_rels/slide55.xml.rels><?xml version="1.0" encoding="UTF-8" standalone="yes"?>
<Relationships xmlns="http://schemas.openxmlformats.org/package/2006/relationships"><Relationship Id="rId3" Type="http://schemas.openxmlformats.org/officeDocument/2006/relationships/image" Target="../media/image58.jpg"/><Relationship Id="rId2" Type="http://schemas.openxmlformats.org/officeDocument/2006/relationships/notesSlide" Target="../notesSlides/notesSlide55.xml"/><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1.xml"/></Relationships>
</file>

<file path=ppt/slides/_rels/slide5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7.xml"/><Relationship Id="rId1" Type="http://schemas.openxmlformats.org/officeDocument/2006/relationships/slideLayout" Target="../slideLayouts/slideLayout12.xml"/><Relationship Id="rId4" Type="http://schemas.openxmlformats.org/officeDocument/2006/relationships/image" Target="../media/image60.png"/></Relationships>
</file>

<file path=ppt/slides/_rels/slide5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8.xml"/><Relationship Id="rId1" Type="http://schemas.openxmlformats.org/officeDocument/2006/relationships/slideLayout" Target="../slideLayouts/slideLayout12.xml"/><Relationship Id="rId5" Type="http://schemas.openxmlformats.org/officeDocument/2006/relationships/image" Target="../media/image63.png"/><Relationship Id="rId4" Type="http://schemas.openxmlformats.org/officeDocument/2006/relationships/image" Target="../media/image62.png"/></Relationships>
</file>

<file path=ppt/slides/_rels/slide5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59.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
          <p:cNvSpPr txBox="1">
            <a:spLocks noGrp="1"/>
          </p:cNvSpPr>
          <p:nvPr>
            <p:ph type="ctrTitle"/>
          </p:nvPr>
        </p:nvSpPr>
        <p:spPr>
          <a:xfrm>
            <a:off x="0" y="1816707"/>
            <a:ext cx="9144000" cy="438329"/>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lt1"/>
              </a:buClr>
              <a:buSzPts val="2790"/>
              <a:buFont typeface="Garamond"/>
              <a:buNone/>
            </a:pPr>
            <a:r>
              <a:rPr lang="en-US" sz="2910" b="1" dirty="0">
                <a:latin typeface="Garamond"/>
                <a:ea typeface="Garamond"/>
                <a:cs typeface="Garamond"/>
                <a:sym typeface="Garamond"/>
              </a:rPr>
              <a:t>Integrated APC-GAN and AttuNet framework for automated pavement crack pixel-level segmentation: </a:t>
            </a:r>
            <a:br>
              <a:rPr lang="en-US" sz="2910" b="1" dirty="0">
                <a:latin typeface="Garamond"/>
                <a:ea typeface="Garamond"/>
                <a:cs typeface="Garamond"/>
                <a:sym typeface="Garamond"/>
              </a:rPr>
            </a:br>
            <a:r>
              <a:rPr lang="en-US" sz="2910" b="1" dirty="0">
                <a:latin typeface="Garamond"/>
                <a:ea typeface="Garamond"/>
                <a:cs typeface="Garamond"/>
                <a:sym typeface="Garamond"/>
              </a:rPr>
              <a:t>A new solution to small training datasets</a:t>
            </a:r>
            <a:br>
              <a:rPr lang="en-US" sz="3590" b="1" dirty="0">
                <a:latin typeface="Garamond"/>
                <a:ea typeface="Garamond"/>
                <a:cs typeface="Garamond"/>
                <a:sym typeface="Garamond"/>
              </a:rPr>
            </a:br>
            <a:endParaRPr sz="3320" b="1" dirty="0">
              <a:latin typeface="Garamond"/>
              <a:ea typeface="Garamond"/>
              <a:cs typeface="Garamond"/>
              <a:sym typeface="Garamond"/>
            </a:endParaRPr>
          </a:p>
        </p:txBody>
      </p:sp>
      <p:sp>
        <p:nvSpPr>
          <p:cNvPr id="101" name="Google Shape;101;p1"/>
          <p:cNvSpPr/>
          <p:nvPr/>
        </p:nvSpPr>
        <p:spPr>
          <a:xfrm>
            <a:off x="1905000" y="3447871"/>
            <a:ext cx="5334000" cy="120028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dirty="0">
                <a:solidFill>
                  <a:schemeClr val="lt1"/>
                </a:solidFill>
                <a:latin typeface="Garamond"/>
                <a:ea typeface="Garamond"/>
                <a:cs typeface="Garamond"/>
                <a:sym typeface="Garamond"/>
              </a:rPr>
              <a:t>Comprehensive Exam</a:t>
            </a:r>
            <a:endParaRPr sz="2400" b="1" i="0" u="none" strike="noStrike" cap="none" dirty="0">
              <a:solidFill>
                <a:schemeClr val="lt1"/>
              </a:solidFill>
              <a:latin typeface="Garamond"/>
              <a:ea typeface="Garamond"/>
              <a:cs typeface="Garamond"/>
              <a:sym typeface="Garamond"/>
            </a:endParaRPr>
          </a:p>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dirty="0">
                <a:solidFill>
                  <a:schemeClr val="lt1"/>
                </a:solidFill>
                <a:latin typeface="Garamond"/>
                <a:ea typeface="Garamond"/>
                <a:cs typeface="Garamond"/>
                <a:sym typeface="Garamond"/>
              </a:rPr>
              <a:t>by</a:t>
            </a:r>
            <a:endParaRPr sz="1400" b="0" i="0" u="none" strike="noStrike" cap="none" dirty="0">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dirty="0">
                <a:solidFill>
                  <a:schemeClr val="lt1"/>
                </a:solidFill>
                <a:latin typeface="Garamond"/>
                <a:ea typeface="Garamond"/>
                <a:cs typeface="Garamond"/>
                <a:sym typeface="Garamond"/>
              </a:rPr>
              <a:t>Tianjie Zhang</a:t>
            </a:r>
            <a:endParaRPr sz="2400" b="1" i="0" u="none" strike="noStrike" cap="none" dirty="0">
              <a:solidFill>
                <a:schemeClr val="lt1"/>
              </a:solidFill>
              <a:latin typeface="Garamond"/>
              <a:ea typeface="Garamond"/>
              <a:cs typeface="Garamond"/>
              <a:sym typeface="Garamond"/>
            </a:endParaRPr>
          </a:p>
        </p:txBody>
      </p:sp>
      <p:sp>
        <p:nvSpPr>
          <p:cNvPr id="102" name="Google Shape;102;p1"/>
          <p:cNvSpPr/>
          <p:nvPr/>
        </p:nvSpPr>
        <p:spPr>
          <a:xfrm>
            <a:off x="533400" y="4789475"/>
            <a:ext cx="5334000" cy="163121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500"/>
              <a:buFont typeface="Arial"/>
              <a:buNone/>
            </a:pPr>
            <a:r>
              <a:rPr lang="en-US" sz="2500" b="1" i="0" u="sng" strike="noStrike" cap="none">
                <a:solidFill>
                  <a:schemeClr val="lt1"/>
                </a:solidFill>
                <a:latin typeface="Garamond"/>
                <a:ea typeface="Garamond"/>
                <a:cs typeface="Garamond"/>
                <a:sym typeface="Garamond"/>
              </a:rPr>
              <a:t>Advisory Committee</a:t>
            </a:r>
            <a:endParaRPr sz="11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Garamond"/>
                <a:ea typeface="Garamond"/>
                <a:cs typeface="Garamond"/>
                <a:sym typeface="Garamond"/>
              </a:rPr>
              <a:t>Yang Lu, Ph.D.</a:t>
            </a:r>
            <a:endParaRPr sz="2000" b="1" i="0" u="none" strike="noStrike" cap="none">
              <a:solidFill>
                <a:schemeClr val="lt1"/>
              </a:solidFill>
              <a:latin typeface="Garamond"/>
              <a:ea typeface="Garamond"/>
              <a:cs typeface="Garamond"/>
              <a:sym typeface="Garamond"/>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Garamond"/>
                <a:ea typeface="Garamond"/>
                <a:cs typeface="Garamond"/>
                <a:sym typeface="Garamond"/>
              </a:rPr>
              <a:t>Nick Hudyma, Ph.D.</a:t>
            </a:r>
            <a:endParaRPr sz="10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Garamond"/>
                <a:ea typeface="Garamond"/>
                <a:cs typeface="Garamond"/>
                <a:sym typeface="Garamond"/>
              </a:rPr>
              <a:t>Dave Zhai, Ph.D.</a:t>
            </a:r>
            <a:endParaRPr sz="2000" b="1" i="0" u="none" strike="noStrike" cap="none">
              <a:solidFill>
                <a:schemeClr val="lt1"/>
              </a:solidFill>
              <a:latin typeface="Garamond"/>
              <a:ea typeface="Garamond"/>
              <a:cs typeface="Garamond"/>
              <a:sym typeface="Garamond"/>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Garamond"/>
                <a:ea typeface="Garamond"/>
                <a:cs typeface="Garamond"/>
                <a:sym typeface="Garamond"/>
              </a:rPr>
              <a:t>Alejandro Rosales, MS</a:t>
            </a:r>
            <a:endParaRPr sz="2000" b="1" i="0" u="none" strike="noStrike" cap="none">
              <a:solidFill>
                <a:schemeClr val="lt1"/>
              </a:solidFill>
              <a:latin typeface="Garamond"/>
              <a:ea typeface="Garamond"/>
              <a:cs typeface="Garamond"/>
              <a:sym typeface="Garamond"/>
            </a:endParaRPr>
          </a:p>
        </p:txBody>
      </p:sp>
      <p:sp>
        <p:nvSpPr>
          <p:cNvPr id="103" name="Google Shape;103;p1"/>
          <p:cNvSpPr txBox="1"/>
          <p:nvPr/>
        </p:nvSpPr>
        <p:spPr>
          <a:xfrm>
            <a:off x="7010400" y="5989804"/>
            <a:ext cx="1981200" cy="43088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dirty="0">
                <a:solidFill>
                  <a:schemeClr val="lt1"/>
                </a:solidFill>
                <a:latin typeface="Garamond"/>
                <a:ea typeface="Garamond"/>
                <a:cs typeface="Garamond"/>
                <a:sym typeface="Garamond"/>
              </a:rPr>
              <a:t>May 6, 2022</a:t>
            </a:r>
            <a:endParaRPr sz="2200" b="1" i="0" u="none" strike="noStrike" cap="none" dirty="0">
              <a:solidFill>
                <a:schemeClr val="lt1"/>
              </a:solidFill>
              <a:latin typeface="Garamond"/>
              <a:ea typeface="Garamond"/>
              <a:cs typeface="Garamond"/>
              <a:sym typeface="Garamon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2718" y="817001"/>
            <a:ext cx="1828800" cy="715962"/>
          </a:xfrm>
        </p:spPr>
        <p:txBody>
          <a:bodyPr>
            <a:normAutofit/>
          </a:bodyPr>
          <a:lstStyle/>
          <a:p>
            <a:pPr algn="l"/>
            <a:r>
              <a:rPr lang="en-US" sz="2400" dirty="0">
                <a:latin typeface="Times New Roman" panose="02020603050405020304" pitchFamily="18" charset="0"/>
                <a:cs typeface="Times New Roman" panose="02020603050405020304" pitchFamily="18" charset="0"/>
              </a:rPr>
              <a:t>AttuNet</a:t>
            </a:r>
          </a:p>
        </p:txBody>
      </p:sp>
      <p:pic>
        <p:nvPicPr>
          <p:cNvPr id="4" name="Picture 3">
            <a:extLst>
              <a:ext uri="{FF2B5EF4-FFF2-40B4-BE49-F238E27FC236}">
                <a16:creationId xmlns:a16="http://schemas.microsoft.com/office/drawing/2014/main" id="{111F0C55-3A1D-685F-D7C0-0E9CA7299DEB}"/>
              </a:ext>
            </a:extLst>
          </p:cNvPr>
          <p:cNvPicPr>
            <a:picLocks noChangeAspect="1"/>
          </p:cNvPicPr>
          <p:nvPr/>
        </p:nvPicPr>
        <p:blipFill>
          <a:blip r:embed="rId3"/>
          <a:stretch>
            <a:fillRect/>
          </a:stretch>
        </p:blipFill>
        <p:spPr>
          <a:xfrm>
            <a:off x="844952" y="1774021"/>
            <a:ext cx="7058992" cy="3309958"/>
          </a:xfrm>
          <a:prstGeom prst="rect">
            <a:avLst/>
          </a:prstGeom>
        </p:spPr>
      </p:pic>
    </p:spTree>
    <p:extLst>
      <p:ext uri="{BB962C8B-B14F-4D97-AF65-F5344CB8AC3E}">
        <p14:creationId xmlns:p14="http://schemas.microsoft.com/office/powerpoint/2010/main" val="13364075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2718" y="817001"/>
            <a:ext cx="1828800" cy="715962"/>
          </a:xfrm>
        </p:spPr>
        <p:txBody>
          <a:bodyPr>
            <a:normAutofit/>
          </a:bodyPr>
          <a:lstStyle/>
          <a:p>
            <a:pPr algn="l"/>
            <a:r>
              <a:rPr lang="en-US" sz="2400" dirty="0">
                <a:latin typeface="Times New Roman" panose="02020603050405020304" pitchFamily="18" charset="0"/>
                <a:cs typeface="Times New Roman" panose="02020603050405020304" pitchFamily="18" charset="0"/>
              </a:rPr>
              <a:t>AttuNet</a:t>
            </a:r>
          </a:p>
        </p:txBody>
      </p:sp>
      <p:pic>
        <p:nvPicPr>
          <p:cNvPr id="3" name="Picture 2">
            <a:extLst>
              <a:ext uri="{FF2B5EF4-FFF2-40B4-BE49-F238E27FC236}">
                <a16:creationId xmlns:a16="http://schemas.microsoft.com/office/drawing/2014/main" id="{BF51DF1A-108F-456E-0E9D-170218C543A3}"/>
              </a:ext>
            </a:extLst>
          </p:cNvPr>
          <p:cNvPicPr>
            <a:picLocks noChangeAspect="1"/>
          </p:cNvPicPr>
          <p:nvPr/>
        </p:nvPicPr>
        <p:blipFill>
          <a:blip r:embed="rId3"/>
          <a:stretch>
            <a:fillRect/>
          </a:stretch>
        </p:blipFill>
        <p:spPr>
          <a:xfrm>
            <a:off x="5720467" y="1532963"/>
            <a:ext cx="2817748" cy="3188504"/>
          </a:xfrm>
          <a:prstGeom prst="rect">
            <a:avLst/>
          </a:prstGeom>
        </p:spPr>
      </p:pic>
    </p:spTree>
    <p:extLst>
      <p:ext uri="{BB962C8B-B14F-4D97-AF65-F5344CB8AC3E}">
        <p14:creationId xmlns:p14="http://schemas.microsoft.com/office/powerpoint/2010/main" val="5151760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2718" y="817001"/>
            <a:ext cx="1828800" cy="715962"/>
          </a:xfrm>
        </p:spPr>
        <p:txBody>
          <a:bodyPr>
            <a:normAutofit/>
          </a:bodyPr>
          <a:lstStyle/>
          <a:p>
            <a:pPr algn="l"/>
            <a:r>
              <a:rPr lang="en-US" sz="2400" dirty="0">
                <a:latin typeface="Times New Roman" panose="02020603050405020304" pitchFamily="18" charset="0"/>
                <a:cs typeface="Times New Roman" panose="02020603050405020304" pitchFamily="18" charset="0"/>
              </a:rPr>
              <a:t>AttuNet</a:t>
            </a:r>
          </a:p>
        </p:txBody>
      </p:sp>
      <p:pic>
        <p:nvPicPr>
          <p:cNvPr id="4" name="Picture 3">
            <a:extLst>
              <a:ext uri="{FF2B5EF4-FFF2-40B4-BE49-F238E27FC236}">
                <a16:creationId xmlns:a16="http://schemas.microsoft.com/office/drawing/2014/main" id="{E2B3DD1B-EAC3-4E54-3E39-790C0E7AA554}"/>
              </a:ext>
            </a:extLst>
          </p:cNvPr>
          <p:cNvPicPr>
            <a:picLocks noChangeAspect="1"/>
          </p:cNvPicPr>
          <p:nvPr/>
        </p:nvPicPr>
        <p:blipFill>
          <a:blip r:embed="rId3"/>
          <a:stretch>
            <a:fillRect/>
          </a:stretch>
        </p:blipFill>
        <p:spPr>
          <a:xfrm>
            <a:off x="1085167" y="1989565"/>
            <a:ext cx="6765322" cy="3179811"/>
          </a:xfrm>
          <a:prstGeom prst="rect">
            <a:avLst/>
          </a:prstGeom>
        </p:spPr>
      </p:pic>
    </p:spTree>
    <p:extLst>
      <p:ext uri="{BB962C8B-B14F-4D97-AF65-F5344CB8AC3E}">
        <p14:creationId xmlns:p14="http://schemas.microsoft.com/office/powerpoint/2010/main" val="35160049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2718" y="817001"/>
            <a:ext cx="1828800" cy="715962"/>
          </a:xfrm>
        </p:spPr>
        <p:txBody>
          <a:bodyPr>
            <a:normAutofit/>
          </a:bodyPr>
          <a:lstStyle/>
          <a:p>
            <a:pPr algn="l"/>
            <a:r>
              <a:rPr lang="en-US" sz="2400" dirty="0">
                <a:latin typeface="Times New Roman" panose="02020603050405020304" pitchFamily="18" charset="0"/>
                <a:cs typeface="Times New Roman" panose="02020603050405020304" pitchFamily="18" charset="0"/>
              </a:rPr>
              <a:t>AttuNet</a:t>
            </a:r>
          </a:p>
        </p:txBody>
      </p:sp>
      <p:pic>
        <p:nvPicPr>
          <p:cNvPr id="5" name="Picture 4">
            <a:extLst>
              <a:ext uri="{FF2B5EF4-FFF2-40B4-BE49-F238E27FC236}">
                <a16:creationId xmlns:a16="http://schemas.microsoft.com/office/drawing/2014/main" id="{7865109D-ABCC-3D27-4CB8-B2B0813ED375}"/>
              </a:ext>
            </a:extLst>
          </p:cNvPr>
          <p:cNvPicPr>
            <a:picLocks noChangeAspect="1"/>
          </p:cNvPicPr>
          <p:nvPr/>
        </p:nvPicPr>
        <p:blipFill>
          <a:blip r:embed="rId3"/>
          <a:stretch>
            <a:fillRect/>
          </a:stretch>
        </p:blipFill>
        <p:spPr>
          <a:xfrm>
            <a:off x="2441775" y="1750993"/>
            <a:ext cx="6019800" cy="3911600"/>
          </a:xfrm>
          <a:prstGeom prst="rect">
            <a:avLst/>
          </a:prstGeom>
        </p:spPr>
      </p:pic>
    </p:spTree>
    <p:extLst>
      <p:ext uri="{BB962C8B-B14F-4D97-AF65-F5344CB8AC3E}">
        <p14:creationId xmlns:p14="http://schemas.microsoft.com/office/powerpoint/2010/main" val="14684345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2718" y="817001"/>
            <a:ext cx="1828800" cy="715962"/>
          </a:xfrm>
        </p:spPr>
        <p:txBody>
          <a:bodyPr>
            <a:normAutofit/>
          </a:bodyPr>
          <a:lstStyle/>
          <a:p>
            <a:pPr algn="l"/>
            <a:r>
              <a:rPr lang="en-US" sz="2400" dirty="0">
                <a:latin typeface="Times New Roman" panose="02020603050405020304" pitchFamily="18" charset="0"/>
                <a:cs typeface="Times New Roman" panose="02020603050405020304" pitchFamily="18" charset="0"/>
              </a:rPr>
              <a:t>AttuNet</a:t>
            </a:r>
          </a:p>
        </p:txBody>
      </p:sp>
      <p:pic>
        <p:nvPicPr>
          <p:cNvPr id="3" name="Picture 2">
            <a:extLst>
              <a:ext uri="{FF2B5EF4-FFF2-40B4-BE49-F238E27FC236}">
                <a16:creationId xmlns:a16="http://schemas.microsoft.com/office/drawing/2014/main" id="{6AB6BBD6-EDAC-79B2-876B-1ABA51292464}"/>
              </a:ext>
            </a:extLst>
          </p:cNvPr>
          <p:cNvPicPr>
            <a:picLocks noChangeAspect="1"/>
          </p:cNvPicPr>
          <p:nvPr/>
        </p:nvPicPr>
        <p:blipFill>
          <a:blip r:embed="rId3"/>
          <a:stretch>
            <a:fillRect/>
          </a:stretch>
        </p:blipFill>
        <p:spPr>
          <a:xfrm>
            <a:off x="452718" y="1532963"/>
            <a:ext cx="4801565" cy="4548851"/>
          </a:xfrm>
          <a:prstGeom prst="rect">
            <a:avLst/>
          </a:prstGeom>
        </p:spPr>
      </p:pic>
    </p:spTree>
    <p:extLst>
      <p:ext uri="{BB962C8B-B14F-4D97-AF65-F5344CB8AC3E}">
        <p14:creationId xmlns:p14="http://schemas.microsoft.com/office/powerpoint/2010/main" val="13142349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2718" y="817001"/>
            <a:ext cx="1828800" cy="715962"/>
          </a:xfrm>
        </p:spPr>
        <p:txBody>
          <a:bodyPr>
            <a:normAutofit/>
          </a:bodyPr>
          <a:lstStyle/>
          <a:p>
            <a:pPr algn="l"/>
            <a:r>
              <a:rPr lang="en-US" sz="2400" dirty="0">
                <a:latin typeface="Times New Roman" panose="02020603050405020304" pitchFamily="18" charset="0"/>
                <a:cs typeface="Times New Roman" panose="02020603050405020304" pitchFamily="18" charset="0"/>
              </a:rPr>
              <a:t>AttuNet</a:t>
            </a:r>
          </a:p>
        </p:txBody>
      </p:sp>
      <p:pic>
        <p:nvPicPr>
          <p:cNvPr id="3" name="Picture 2">
            <a:extLst>
              <a:ext uri="{FF2B5EF4-FFF2-40B4-BE49-F238E27FC236}">
                <a16:creationId xmlns:a16="http://schemas.microsoft.com/office/drawing/2014/main" id="{EFFA50DF-98A6-D4E1-F978-8DC73D4489F4}"/>
              </a:ext>
            </a:extLst>
          </p:cNvPr>
          <p:cNvPicPr>
            <a:picLocks noChangeAspect="1"/>
          </p:cNvPicPr>
          <p:nvPr/>
        </p:nvPicPr>
        <p:blipFill>
          <a:blip r:embed="rId3"/>
          <a:stretch>
            <a:fillRect/>
          </a:stretch>
        </p:blipFill>
        <p:spPr>
          <a:xfrm>
            <a:off x="253679" y="2375924"/>
            <a:ext cx="4739796" cy="3665075"/>
          </a:xfrm>
          <a:prstGeom prst="rect">
            <a:avLst/>
          </a:prstGeom>
        </p:spPr>
      </p:pic>
    </p:spTree>
    <p:extLst>
      <p:ext uri="{BB962C8B-B14F-4D97-AF65-F5344CB8AC3E}">
        <p14:creationId xmlns:p14="http://schemas.microsoft.com/office/powerpoint/2010/main" val="42321341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2718" y="817001"/>
            <a:ext cx="1828800" cy="715962"/>
          </a:xfrm>
        </p:spPr>
        <p:txBody>
          <a:bodyPr>
            <a:normAutofit/>
          </a:bodyPr>
          <a:lstStyle/>
          <a:p>
            <a:pPr algn="l"/>
            <a:r>
              <a:rPr lang="en-US" sz="2400" dirty="0">
                <a:latin typeface="Times New Roman" panose="02020603050405020304" pitchFamily="18" charset="0"/>
                <a:cs typeface="Times New Roman" panose="02020603050405020304" pitchFamily="18" charset="0"/>
              </a:rPr>
              <a:t>AttuNet</a:t>
            </a:r>
          </a:p>
        </p:txBody>
      </p:sp>
      <p:pic>
        <p:nvPicPr>
          <p:cNvPr id="13314" name="Picture 2">
            <a:extLst>
              <a:ext uri="{FF2B5EF4-FFF2-40B4-BE49-F238E27FC236}">
                <a16:creationId xmlns:a16="http://schemas.microsoft.com/office/drawing/2014/main" id="{099806DD-F098-14D0-0364-E1F423E600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2325" y="2364932"/>
            <a:ext cx="5867400" cy="3378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01000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2718" y="817001"/>
            <a:ext cx="1828800" cy="715962"/>
          </a:xfrm>
        </p:spPr>
        <p:txBody>
          <a:bodyPr>
            <a:normAutofit/>
          </a:bodyPr>
          <a:lstStyle/>
          <a:p>
            <a:pPr algn="l"/>
            <a:r>
              <a:rPr lang="en-US" sz="2400" dirty="0">
                <a:latin typeface="Times New Roman" panose="02020603050405020304" pitchFamily="18" charset="0"/>
                <a:cs typeface="Times New Roman" panose="02020603050405020304" pitchFamily="18" charset="0"/>
              </a:rPr>
              <a:t>AttuNet</a:t>
            </a:r>
          </a:p>
        </p:txBody>
      </p:sp>
      <p:pic>
        <p:nvPicPr>
          <p:cNvPr id="14338" name="Picture 2">
            <a:extLst>
              <a:ext uri="{FF2B5EF4-FFF2-40B4-BE49-F238E27FC236}">
                <a16:creationId xmlns:a16="http://schemas.microsoft.com/office/drawing/2014/main" id="{4F5342EB-06A6-8915-4740-1AC5C77F2F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1901143"/>
            <a:ext cx="3213100" cy="3657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56746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2718" y="817001"/>
            <a:ext cx="1828800" cy="715962"/>
          </a:xfrm>
        </p:spPr>
        <p:txBody>
          <a:bodyPr>
            <a:normAutofit/>
          </a:bodyPr>
          <a:lstStyle/>
          <a:p>
            <a:pPr algn="l"/>
            <a:r>
              <a:rPr lang="en-US" sz="2400" dirty="0">
                <a:latin typeface="Times New Roman" panose="02020603050405020304" pitchFamily="18" charset="0"/>
                <a:cs typeface="Times New Roman" panose="02020603050405020304" pitchFamily="18" charset="0"/>
              </a:rPr>
              <a:t>AttuNet</a:t>
            </a:r>
          </a:p>
        </p:txBody>
      </p:sp>
      <p:pic>
        <p:nvPicPr>
          <p:cNvPr id="13314" name="Picture 2">
            <a:extLst>
              <a:ext uri="{FF2B5EF4-FFF2-40B4-BE49-F238E27FC236}">
                <a16:creationId xmlns:a16="http://schemas.microsoft.com/office/drawing/2014/main" id="{099806DD-F098-14D0-0364-E1F423E600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2325" y="2364932"/>
            <a:ext cx="5867400" cy="3378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38984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2718" y="817001"/>
            <a:ext cx="1828800" cy="715962"/>
          </a:xfrm>
        </p:spPr>
        <p:txBody>
          <a:bodyPr>
            <a:normAutofit/>
          </a:bodyPr>
          <a:lstStyle/>
          <a:p>
            <a:pPr algn="l"/>
            <a:r>
              <a:rPr lang="en-US" sz="2400" dirty="0">
                <a:latin typeface="Times New Roman" panose="02020603050405020304" pitchFamily="18" charset="0"/>
                <a:cs typeface="Times New Roman" panose="02020603050405020304" pitchFamily="18" charset="0"/>
              </a:rPr>
              <a:t>AttuNet</a:t>
            </a:r>
          </a:p>
        </p:txBody>
      </p:sp>
      <p:pic>
        <p:nvPicPr>
          <p:cNvPr id="13314" name="Picture 2">
            <a:extLst>
              <a:ext uri="{FF2B5EF4-FFF2-40B4-BE49-F238E27FC236}">
                <a16:creationId xmlns:a16="http://schemas.microsoft.com/office/drawing/2014/main" id="{099806DD-F098-14D0-0364-E1F423E600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2325" y="2364932"/>
            <a:ext cx="5867400" cy="3378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51426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2"/>
          <p:cNvSpPr txBox="1"/>
          <p:nvPr/>
        </p:nvSpPr>
        <p:spPr>
          <a:xfrm>
            <a:off x="1028700" y="1983325"/>
            <a:ext cx="7086600" cy="3940500"/>
          </a:xfrm>
          <a:prstGeom prst="rect">
            <a:avLst/>
          </a:prstGeom>
          <a:noFill/>
          <a:ln>
            <a:noFill/>
          </a:ln>
        </p:spPr>
        <p:txBody>
          <a:bodyPr spcFirstLastPara="1" wrap="square" lIns="91425" tIns="45700" rIns="91425" bIns="45700" anchor="t" anchorCtr="0">
            <a:spAutoFit/>
          </a:bodyPr>
          <a:lstStyle/>
          <a:p>
            <a:pPr marL="342900" marR="0" lvl="0" indent="-361950" algn="l" rtl="0">
              <a:lnSpc>
                <a:spcPct val="200000"/>
              </a:lnSpc>
              <a:spcBef>
                <a:spcPts val="0"/>
              </a:spcBef>
              <a:spcAft>
                <a:spcPts val="0"/>
              </a:spcAft>
              <a:buClr>
                <a:schemeClr val="dk1"/>
              </a:buClr>
              <a:buSzPts val="2300"/>
              <a:buFont typeface="Noto Sans Symbols"/>
              <a:buChar char="❑"/>
            </a:pPr>
            <a:r>
              <a:rPr lang="en-US" sz="2300" b="0" i="0" u="none" strike="noStrike" cap="none" dirty="0">
                <a:solidFill>
                  <a:schemeClr val="dk1"/>
                </a:solidFill>
                <a:latin typeface="Arial"/>
                <a:ea typeface="Arial"/>
                <a:cs typeface="Arial"/>
                <a:sym typeface="Arial"/>
              </a:rPr>
              <a:t>Background and Motivation</a:t>
            </a:r>
            <a:endParaRPr sz="2300" b="0" i="0" u="none" strike="noStrike" cap="none" dirty="0">
              <a:solidFill>
                <a:schemeClr val="dk1"/>
              </a:solidFill>
              <a:latin typeface="Arial"/>
              <a:ea typeface="Arial"/>
              <a:cs typeface="Arial"/>
              <a:sym typeface="Arial"/>
            </a:endParaRPr>
          </a:p>
          <a:p>
            <a:pPr marL="342900" marR="0" lvl="0" indent="-361950" algn="l" rtl="0">
              <a:lnSpc>
                <a:spcPct val="200000"/>
              </a:lnSpc>
              <a:spcBef>
                <a:spcPts val="0"/>
              </a:spcBef>
              <a:spcAft>
                <a:spcPts val="0"/>
              </a:spcAft>
              <a:buClr>
                <a:schemeClr val="dk1"/>
              </a:buClr>
              <a:buSzPts val="2300"/>
              <a:buFont typeface="Noto Sans Symbols"/>
              <a:buChar char="❑"/>
            </a:pPr>
            <a:r>
              <a:rPr lang="en-US" sz="2300" b="0" i="0" u="none" strike="noStrike" cap="none" dirty="0">
                <a:solidFill>
                  <a:schemeClr val="dk1"/>
                </a:solidFill>
                <a:latin typeface="Arial"/>
                <a:ea typeface="Arial"/>
                <a:cs typeface="Arial"/>
                <a:sym typeface="Arial"/>
              </a:rPr>
              <a:t>Research Goals</a:t>
            </a:r>
            <a:endParaRPr sz="2300" b="0" i="0" u="none" strike="noStrike" cap="none" dirty="0">
              <a:solidFill>
                <a:schemeClr val="dk1"/>
              </a:solidFill>
              <a:latin typeface="Arial"/>
              <a:ea typeface="Arial"/>
              <a:cs typeface="Arial"/>
              <a:sym typeface="Arial"/>
            </a:endParaRPr>
          </a:p>
          <a:p>
            <a:pPr marL="342900" marR="0" lvl="0" indent="-361950" algn="l" rtl="0">
              <a:lnSpc>
                <a:spcPct val="200000"/>
              </a:lnSpc>
              <a:spcBef>
                <a:spcPts val="0"/>
              </a:spcBef>
              <a:spcAft>
                <a:spcPts val="0"/>
              </a:spcAft>
              <a:buClr>
                <a:schemeClr val="dk1"/>
              </a:buClr>
              <a:buSzPts val="2300"/>
              <a:buFont typeface="Noto Sans Symbols"/>
              <a:buChar char="❑"/>
            </a:pPr>
            <a:r>
              <a:rPr lang="en-US" sz="2300" b="0" i="0" u="none" strike="noStrike" cap="none" dirty="0">
                <a:solidFill>
                  <a:schemeClr val="dk1"/>
                </a:solidFill>
                <a:latin typeface="Arial"/>
                <a:ea typeface="Arial"/>
                <a:cs typeface="Arial"/>
                <a:sym typeface="Arial"/>
              </a:rPr>
              <a:t>Proposed Research</a:t>
            </a:r>
            <a:endParaRPr sz="2300" b="0" i="0" u="none" strike="noStrike" cap="none" dirty="0">
              <a:solidFill>
                <a:schemeClr val="dk1"/>
              </a:solidFill>
              <a:latin typeface="Arial"/>
              <a:ea typeface="Arial"/>
              <a:cs typeface="Arial"/>
              <a:sym typeface="Arial"/>
            </a:endParaRPr>
          </a:p>
          <a:p>
            <a:pPr marL="342900" marR="0" lvl="0" indent="-361950" algn="l" rtl="0">
              <a:lnSpc>
                <a:spcPct val="200000"/>
              </a:lnSpc>
              <a:spcBef>
                <a:spcPts val="0"/>
              </a:spcBef>
              <a:spcAft>
                <a:spcPts val="0"/>
              </a:spcAft>
              <a:buClr>
                <a:schemeClr val="dk1"/>
              </a:buClr>
              <a:buSzPts val="2300"/>
              <a:buFont typeface="Arial"/>
              <a:buChar char="❑"/>
            </a:pPr>
            <a:r>
              <a:rPr lang="en-US" sz="2300" b="0" i="0" u="none" strike="noStrike" cap="none" dirty="0">
                <a:solidFill>
                  <a:schemeClr val="dk1"/>
                </a:solidFill>
                <a:latin typeface="Arial"/>
                <a:ea typeface="Arial"/>
                <a:cs typeface="Arial"/>
                <a:sym typeface="Arial"/>
              </a:rPr>
              <a:t>Methodology</a:t>
            </a:r>
            <a:endParaRPr sz="2300" b="0" i="0" u="none" strike="noStrike" cap="none" dirty="0">
              <a:solidFill>
                <a:schemeClr val="dk1"/>
              </a:solidFill>
              <a:latin typeface="Arial"/>
              <a:ea typeface="Arial"/>
              <a:cs typeface="Arial"/>
              <a:sym typeface="Arial"/>
            </a:endParaRPr>
          </a:p>
          <a:p>
            <a:pPr marL="342900" marR="0" lvl="0" indent="-361950" algn="l" rtl="0">
              <a:lnSpc>
                <a:spcPct val="200000"/>
              </a:lnSpc>
              <a:spcBef>
                <a:spcPts val="0"/>
              </a:spcBef>
              <a:spcAft>
                <a:spcPts val="0"/>
              </a:spcAft>
              <a:buClr>
                <a:schemeClr val="dk1"/>
              </a:buClr>
              <a:buSzPts val="2300"/>
              <a:buFont typeface="Noto Sans Symbols"/>
              <a:buChar char="❑"/>
            </a:pPr>
            <a:r>
              <a:rPr lang="en-US" sz="2300" b="0" i="0" u="none" strike="noStrike" cap="none" dirty="0">
                <a:solidFill>
                  <a:schemeClr val="dk1"/>
                </a:solidFill>
                <a:latin typeface="Arial"/>
                <a:ea typeface="Arial"/>
                <a:cs typeface="Arial"/>
                <a:sym typeface="Arial"/>
              </a:rPr>
              <a:t>Preliminary Results</a:t>
            </a:r>
            <a:endParaRPr sz="2300" b="0" i="0" u="none" strike="noStrike" cap="none" dirty="0">
              <a:solidFill>
                <a:srgbClr val="000000"/>
              </a:solidFill>
              <a:latin typeface="Arial"/>
              <a:ea typeface="Arial"/>
              <a:cs typeface="Arial"/>
              <a:sym typeface="Arial"/>
            </a:endParaRPr>
          </a:p>
          <a:p>
            <a:pPr marL="0" marR="0" lvl="0" indent="0" algn="l" rtl="0">
              <a:lnSpc>
                <a:spcPct val="200000"/>
              </a:lnSpc>
              <a:spcBef>
                <a:spcPts val="0"/>
              </a:spcBef>
              <a:spcAft>
                <a:spcPts val="0"/>
              </a:spcAft>
              <a:buNone/>
            </a:pPr>
            <a:endParaRPr sz="2000" b="0" i="0" u="none" strike="noStrike" cap="none" dirty="0">
              <a:solidFill>
                <a:srgbClr val="000000"/>
              </a:solidFill>
              <a:latin typeface="Arial"/>
              <a:ea typeface="Arial"/>
              <a:cs typeface="Arial"/>
              <a:sym typeface="Arial"/>
            </a:endParaRPr>
          </a:p>
        </p:txBody>
      </p:sp>
      <p:sp>
        <p:nvSpPr>
          <p:cNvPr id="110" name="Google Shape;110;p2"/>
          <p:cNvSpPr/>
          <p:nvPr/>
        </p:nvSpPr>
        <p:spPr>
          <a:xfrm>
            <a:off x="609600" y="990600"/>
            <a:ext cx="4830501"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dirty="0">
                <a:solidFill>
                  <a:schemeClr val="accent1"/>
                </a:solidFill>
                <a:latin typeface="Arial"/>
                <a:ea typeface="Arial"/>
                <a:cs typeface="Arial"/>
                <a:sym typeface="Arial"/>
              </a:rPr>
              <a:t>Emphasis Area: Data Science</a:t>
            </a:r>
            <a:endParaRPr sz="1400" b="0" i="0" u="none" strike="noStrike" cap="none" dirty="0">
              <a:solidFill>
                <a:srgbClr val="000000"/>
              </a:solidFill>
              <a:latin typeface="Arial"/>
              <a:ea typeface="Arial"/>
              <a:cs typeface="Arial"/>
              <a:sym typeface="Arial"/>
            </a:endParaRPr>
          </a:p>
        </p:txBody>
      </p:sp>
    </p:spTree>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2718" y="817001"/>
            <a:ext cx="1828800" cy="715962"/>
          </a:xfrm>
        </p:spPr>
        <p:txBody>
          <a:bodyPr>
            <a:normAutofit/>
          </a:bodyPr>
          <a:lstStyle/>
          <a:p>
            <a:pPr algn="l"/>
            <a:r>
              <a:rPr lang="en-US" sz="2400" dirty="0">
                <a:latin typeface="Times New Roman" panose="02020603050405020304" pitchFamily="18" charset="0"/>
                <a:cs typeface="Times New Roman" panose="02020603050405020304" pitchFamily="18" charset="0"/>
              </a:rPr>
              <a:t>Background</a:t>
            </a:r>
          </a:p>
        </p:txBody>
      </p:sp>
      <p:sp>
        <p:nvSpPr>
          <p:cNvPr id="3" name="Content Placeholder 2"/>
          <p:cNvSpPr>
            <a:spLocks noGrp="1"/>
          </p:cNvSpPr>
          <p:nvPr>
            <p:ph idx="1"/>
          </p:nvPr>
        </p:nvSpPr>
        <p:spPr>
          <a:xfrm>
            <a:off x="488222" y="1543983"/>
            <a:ext cx="3502623" cy="3184187"/>
          </a:xfrm>
          <a:noFill/>
          <a:ln>
            <a:solidFill>
              <a:schemeClr val="tx1"/>
            </a:solidFill>
          </a:ln>
        </p:spPr>
        <p:txBody>
          <a:bodyPr>
            <a:normAutofit/>
          </a:bodyPr>
          <a:lstStyle/>
          <a:p>
            <a:pPr marL="0" indent="0">
              <a:buNone/>
            </a:pPr>
            <a:r>
              <a:rPr lang="en-US" sz="2800" b="1" dirty="0">
                <a:latin typeface="Times New Roman" panose="02020603050405020304" pitchFamily="18" charset="0"/>
                <a:cs typeface="Times New Roman" panose="02020603050405020304" pitchFamily="18" charset="0"/>
              </a:rPr>
              <a:t>Pavement distresses:</a:t>
            </a:r>
          </a:p>
          <a:p>
            <a:pPr>
              <a:buFont typeface="Wingdings" pitchFamily="2" charset="2"/>
              <a:buChar char="Ø"/>
            </a:pPr>
            <a:r>
              <a:rPr lang="en-US" sz="1800" dirty="0">
                <a:latin typeface="Times New Roman" panose="02020603050405020304" pitchFamily="18" charset="0"/>
                <a:cs typeface="Times New Roman" panose="02020603050405020304" pitchFamily="18" charset="0"/>
              </a:rPr>
              <a:t>Cracking</a:t>
            </a:r>
          </a:p>
          <a:p>
            <a:r>
              <a:rPr lang="en-US" sz="1800" dirty="0">
                <a:latin typeface="Times New Roman" panose="02020603050405020304" pitchFamily="18" charset="0"/>
                <a:cs typeface="Times New Roman" panose="02020603050405020304" pitchFamily="18" charset="0"/>
              </a:rPr>
              <a:t>alligator</a:t>
            </a:r>
          </a:p>
          <a:p>
            <a:r>
              <a:rPr lang="en-US" sz="1800" dirty="0">
                <a:latin typeface="Times New Roman" panose="02020603050405020304" pitchFamily="18" charset="0"/>
                <a:cs typeface="Times New Roman" panose="02020603050405020304" pitchFamily="18" charset="0"/>
              </a:rPr>
              <a:t>transverse</a:t>
            </a:r>
          </a:p>
          <a:p>
            <a:r>
              <a:rPr lang="en-US" sz="1800" dirty="0">
                <a:latin typeface="Times New Roman" panose="02020603050405020304" pitchFamily="18" charset="0"/>
                <a:cs typeface="Times New Roman" panose="02020603050405020304" pitchFamily="18" charset="0"/>
              </a:rPr>
              <a:t>block</a:t>
            </a:r>
          </a:p>
          <a:p>
            <a:r>
              <a:rPr lang="en-US" sz="1800" dirty="0">
                <a:latin typeface="Times New Roman" panose="02020603050405020304" pitchFamily="18" charset="0"/>
                <a:cs typeface="Times New Roman" panose="02020603050405020304" pitchFamily="18" charset="0"/>
              </a:rPr>
              <a:t>longitudinal</a:t>
            </a:r>
          </a:p>
          <a:p>
            <a:pPr algn="just">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Patching</a:t>
            </a:r>
          </a:p>
          <a:p>
            <a:pPr algn="just">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Sealing</a:t>
            </a:r>
          </a:p>
          <a:p>
            <a:pPr algn="just">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Manholes </a:t>
            </a:r>
          </a:p>
        </p:txBody>
      </p:sp>
      <p:sp>
        <p:nvSpPr>
          <p:cNvPr id="12" name="Content Placeholder 2">
            <a:extLst>
              <a:ext uri="{FF2B5EF4-FFF2-40B4-BE49-F238E27FC236}">
                <a16:creationId xmlns:a16="http://schemas.microsoft.com/office/drawing/2014/main" id="{30FC9DAB-B715-F84D-8B10-7F752431928B}"/>
              </a:ext>
            </a:extLst>
          </p:cNvPr>
          <p:cNvSpPr txBox="1">
            <a:spLocks/>
          </p:cNvSpPr>
          <p:nvPr/>
        </p:nvSpPr>
        <p:spPr>
          <a:xfrm>
            <a:off x="4919834" y="4807447"/>
            <a:ext cx="3707799" cy="1225629"/>
          </a:xfrm>
          <a:prstGeom prst="rect">
            <a:avLst/>
          </a:prstGeom>
          <a:noFill/>
          <a:ln>
            <a:solidFill>
              <a:schemeClr val="tx1"/>
            </a:solidFill>
          </a:ln>
        </p:spPr>
        <p:txBody>
          <a:bodyPr vert="horz" lIns="91440" tIns="45720" rIns="91440" bIns="45720" rtlCol="0">
            <a:normAutofit lnSpcReduction="10000"/>
          </a:bodyPr>
          <a:lstStyle>
            <a:lvl1pPr marL="342900" indent="-342900" algn="l" defTabSz="914400" rtl="0" eaLnBrk="1" latinLnBrk="0" hangingPunct="1">
              <a:spcBef>
                <a:spcPct val="20000"/>
              </a:spcBef>
              <a:buFont typeface="Arial" pitchFamily="34" charset="0"/>
              <a:buChar char="•"/>
              <a:defRPr sz="3200" kern="1200">
                <a:solidFill>
                  <a:schemeClr val="tx1">
                    <a:lumMod val="90000"/>
                    <a:lumOff val="10000"/>
                  </a:schemeClr>
                </a:solidFill>
                <a:latin typeface="Gotham-Book"/>
                <a:ea typeface="+mn-ea"/>
                <a:cs typeface="Gotham-Book"/>
              </a:defRPr>
            </a:lvl1pPr>
            <a:lvl2pPr marL="742950" indent="-285750" algn="l" defTabSz="914400" rtl="0" eaLnBrk="1" latinLnBrk="0" hangingPunct="1">
              <a:spcBef>
                <a:spcPct val="20000"/>
              </a:spcBef>
              <a:buFont typeface="Arial" pitchFamily="34" charset="0"/>
              <a:buChar char="–"/>
              <a:defRPr sz="2800" kern="1200" cap="none" baseline="0">
                <a:solidFill>
                  <a:schemeClr val="tx1">
                    <a:lumMod val="90000"/>
                    <a:lumOff val="10000"/>
                  </a:schemeClr>
                </a:solidFill>
                <a:latin typeface="Gotham-Book"/>
                <a:ea typeface="+mn-ea"/>
                <a:cs typeface="Gotham-Book"/>
              </a:defRPr>
            </a:lvl2pPr>
            <a:lvl3pPr marL="1143000" indent="-228600" algn="l" defTabSz="914400" rtl="0" eaLnBrk="1" latinLnBrk="0" hangingPunct="1">
              <a:spcBef>
                <a:spcPct val="20000"/>
              </a:spcBef>
              <a:buFont typeface="Arial" pitchFamily="34" charset="0"/>
              <a:buChar char="•"/>
              <a:defRPr sz="2400" kern="1200">
                <a:solidFill>
                  <a:schemeClr val="tx1">
                    <a:lumMod val="90000"/>
                    <a:lumOff val="10000"/>
                  </a:schemeClr>
                </a:solidFill>
                <a:latin typeface="Gotham-Book"/>
                <a:ea typeface="+mn-ea"/>
                <a:cs typeface="Gotham-Book"/>
              </a:defRPr>
            </a:lvl3pPr>
            <a:lvl4pPr marL="1600200" indent="-228600" algn="l" defTabSz="914400" rtl="0" eaLnBrk="1" latinLnBrk="0" hangingPunct="1">
              <a:spcBef>
                <a:spcPct val="20000"/>
              </a:spcBef>
              <a:buFont typeface="Arial" pitchFamily="34" charset="0"/>
              <a:buChar char="–"/>
              <a:defRPr sz="2000" kern="1200">
                <a:solidFill>
                  <a:schemeClr val="tx1">
                    <a:lumMod val="90000"/>
                    <a:lumOff val="10000"/>
                  </a:schemeClr>
                </a:solidFill>
                <a:latin typeface="Gotham-Book"/>
                <a:ea typeface="+mn-ea"/>
                <a:cs typeface="Gotham-Book"/>
              </a:defRPr>
            </a:lvl4pPr>
            <a:lvl5pPr marL="2057400" indent="-228600" algn="l" defTabSz="914400" rtl="0" eaLnBrk="1" latinLnBrk="0" hangingPunct="1">
              <a:spcBef>
                <a:spcPct val="20000"/>
              </a:spcBef>
              <a:buFont typeface="Arial" pitchFamily="34" charset="0"/>
              <a:buChar char="»"/>
              <a:defRPr sz="2000" kern="1200">
                <a:solidFill>
                  <a:schemeClr val="tx1">
                    <a:lumMod val="90000"/>
                    <a:lumOff val="10000"/>
                  </a:schemeClr>
                </a:solidFill>
                <a:latin typeface="Gotham-Book"/>
                <a:ea typeface="+mn-ea"/>
                <a:cs typeface="Gotham-Book"/>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endParaRPr lang="en-US" sz="1800" dirty="0">
              <a:solidFill>
                <a:srgbClr val="FF0000"/>
              </a:solidFill>
              <a:latin typeface="Times New Roman" panose="02020603050405020304" pitchFamily="18" charset="0"/>
              <a:cs typeface="Times New Roman" panose="02020603050405020304" pitchFamily="18" charset="0"/>
            </a:endParaRPr>
          </a:p>
          <a:p>
            <a:pPr marL="0" indent="0" algn="ctr">
              <a:buFont typeface="Arial" pitchFamily="34" charset="0"/>
              <a:buNone/>
            </a:pPr>
            <a:r>
              <a:rPr lang="en-US" sz="1800" dirty="0">
                <a:solidFill>
                  <a:srgbClr val="FF0000"/>
                </a:solidFill>
                <a:latin typeface="Times New Roman" panose="02020603050405020304" pitchFamily="18" charset="0"/>
                <a:cs typeface="Times New Roman" panose="02020603050405020304" pitchFamily="18" charset="0"/>
              </a:rPr>
              <a:t>Intelligent</a:t>
            </a:r>
            <a:r>
              <a:rPr lang="en-US" sz="1800" dirty="0">
                <a:latin typeface="Times New Roman" panose="02020603050405020304" pitchFamily="18" charset="0"/>
                <a:cs typeface="Times New Roman" panose="02020603050405020304" pitchFamily="18" charset="0"/>
              </a:rPr>
              <a:t> pavement </a:t>
            </a:r>
            <a:r>
              <a:rPr lang="en-US" sz="1800" dirty="0">
                <a:solidFill>
                  <a:srgbClr val="FF0000"/>
                </a:solidFill>
                <a:latin typeface="Times New Roman" panose="02020603050405020304" pitchFamily="18" charset="0"/>
                <a:cs typeface="Times New Roman" panose="02020603050405020304" pitchFamily="18" charset="0"/>
              </a:rPr>
              <a:t>detection</a:t>
            </a:r>
            <a:r>
              <a:rPr lang="en-US" sz="1800" dirty="0">
                <a:latin typeface="Times New Roman" panose="02020603050405020304" pitchFamily="18" charset="0"/>
                <a:cs typeface="Times New Roman" panose="02020603050405020304" pitchFamily="18" charset="0"/>
              </a:rPr>
              <a:t> </a:t>
            </a:r>
          </a:p>
          <a:p>
            <a:pPr marL="0" indent="0" algn="ctr">
              <a:buFont typeface="Arial" pitchFamily="34" charset="0"/>
              <a:buNone/>
            </a:pPr>
            <a:r>
              <a:rPr lang="en-US" sz="1800" dirty="0">
                <a:latin typeface="Times New Roman" panose="02020603050405020304" pitchFamily="18" charset="0"/>
                <a:cs typeface="Times New Roman" panose="02020603050405020304" pitchFamily="18" charset="0"/>
              </a:rPr>
              <a:t>and identification becomes a significant task.</a:t>
            </a:r>
            <a:endParaRPr lang="en-US" sz="1000" dirty="0">
              <a:latin typeface="Times New Roman" panose="02020603050405020304" pitchFamily="18" charset="0"/>
              <a:cs typeface="Times New Roman" panose="02020603050405020304" pitchFamily="18" charset="0"/>
            </a:endParaRPr>
          </a:p>
        </p:txBody>
      </p:sp>
      <p:sp>
        <p:nvSpPr>
          <p:cNvPr id="6" name="Down Arrow 5">
            <a:extLst>
              <a:ext uri="{FF2B5EF4-FFF2-40B4-BE49-F238E27FC236}">
                <a16:creationId xmlns:a16="http://schemas.microsoft.com/office/drawing/2014/main" id="{9E898D39-5EEE-0147-83AC-03ACACCEB2F8}"/>
              </a:ext>
            </a:extLst>
          </p:cNvPr>
          <p:cNvSpPr/>
          <p:nvPr/>
        </p:nvSpPr>
        <p:spPr>
          <a:xfrm>
            <a:off x="1976718" y="4821451"/>
            <a:ext cx="609600" cy="224830"/>
          </a:xfrm>
          <a:prstGeom prst="down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595683FB-8EC4-D343-A82F-8C4DEC92BB40}"/>
              </a:ext>
            </a:extLst>
          </p:cNvPr>
          <p:cNvPicPr>
            <a:picLocks/>
          </p:cNvPicPr>
          <p:nvPr/>
        </p:nvPicPr>
        <p:blipFill rotWithShape="1">
          <a:blip r:embed="rId3" cstate="print">
            <a:extLst>
              <a:ext uri="{28A0092B-C50C-407E-A947-70E740481C1C}">
                <a14:useLocalDpi xmlns:a14="http://schemas.microsoft.com/office/drawing/2010/main" val="0"/>
              </a:ext>
            </a:extLst>
          </a:blip>
          <a:srcRect t="24339" b="41779"/>
          <a:stretch/>
        </p:blipFill>
        <p:spPr>
          <a:xfrm>
            <a:off x="5091342" y="1579312"/>
            <a:ext cx="1609344" cy="950976"/>
          </a:xfrm>
          <a:prstGeom prst="rect">
            <a:avLst/>
          </a:prstGeom>
        </p:spPr>
      </p:pic>
      <p:pic>
        <p:nvPicPr>
          <p:cNvPr id="15" name="Picture 14">
            <a:extLst>
              <a:ext uri="{FF2B5EF4-FFF2-40B4-BE49-F238E27FC236}">
                <a16:creationId xmlns:a16="http://schemas.microsoft.com/office/drawing/2014/main" id="{EF719F97-25CC-1046-9A50-37A68ACC8CB8}"/>
              </a:ext>
            </a:extLst>
          </p:cNvPr>
          <p:cNvPicPr>
            <a:picLocks/>
          </p:cNvPicPr>
          <p:nvPr/>
        </p:nvPicPr>
        <p:blipFill rotWithShape="1">
          <a:blip r:embed="rId4" cstate="print">
            <a:extLst>
              <a:ext uri="{28A0092B-C50C-407E-A947-70E740481C1C}">
                <a14:useLocalDpi xmlns:a14="http://schemas.microsoft.com/office/drawing/2010/main" val="0"/>
              </a:ext>
            </a:extLst>
          </a:blip>
          <a:srcRect t="48672" b="217"/>
          <a:stretch/>
        </p:blipFill>
        <p:spPr>
          <a:xfrm>
            <a:off x="5083079" y="2717981"/>
            <a:ext cx="1609344" cy="950976"/>
          </a:xfrm>
          <a:prstGeom prst="rect">
            <a:avLst/>
          </a:prstGeom>
        </p:spPr>
      </p:pic>
      <p:pic>
        <p:nvPicPr>
          <p:cNvPr id="17" name="Picture 16">
            <a:extLst>
              <a:ext uri="{FF2B5EF4-FFF2-40B4-BE49-F238E27FC236}">
                <a16:creationId xmlns:a16="http://schemas.microsoft.com/office/drawing/2014/main" id="{7815B376-8B6D-AD4E-9F24-60783907E85E}"/>
              </a:ext>
            </a:extLst>
          </p:cNvPr>
          <p:cNvPicPr>
            <a:picLocks/>
          </p:cNvPicPr>
          <p:nvPr/>
        </p:nvPicPr>
        <p:blipFill rotWithShape="1">
          <a:blip r:embed="rId5" cstate="print">
            <a:extLst>
              <a:ext uri="{28A0092B-C50C-407E-A947-70E740481C1C}">
                <a14:useLocalDpi xmlns:a14="http://schemas.microsoft.com/office/drawing/2010/main" val="0"/>
              </a:ext>
            </a:extLst>
          </a:blip>
          <a:srcRect t="28533" b="36042"/>
          <a:stretch/>
        </p:blipFill>
        <p:spPr>
          <a:xfrm>
            <a:off x="6872305" y="1579491"/>
            <a:ext cx="1609344" cy="950976"/>
          </a:xfrm>
          <a:prstGeom prst="rect">
            <a:avLst/>
          </a:prstGeom>
        </p:spPr>
      </p:pic>
      <p:pic>
        <p:nvPicPr>
          <p:cNvPr id="19" name="Picture 18">
            <a:extLst>
              <a:ext uri="{FF2B5EF4-FFF2-40B4-BE49-F238E27FC236}">
                <a16:creationId xmlns:a16="http://schemas.microsoft.com/office/drawing/2014/main" id="{853069AC-9B94-1E40-BC7E-AF566F787141}"/>
              </a:ext>
            </a:extLst>
          </p:cNvPr>
          <p:cNvPicPr>
            <a:picLocks/>
          </p:cNvPicPr>
          <p:nvPr/>
        </p:nvPicPr>
        <p:blipFill rotWithShape="1">
          <a:blip r:embed="rId6" cstate="print">
            <a:extLst>
              <a:ext uri="{28A0092B-C50C-407E-A947-70E740481C1C}">
                <a14:useLocalDpi xmlns:a14="http://schemas.microsoft.com/office/drawing/2010/main" val="0"/>
              </a:ext>
            </a:extLst>
          </a:blip>
          <a:srcRect b="49858"/>
          <a:stretch/>
        </p:blipFill>
        <p:spPr>
          <a:xfrm>
            <a:off x="6865924" y="2721555"/>
            <a:ext cx="1609344" cy="950976"/>
          </a:xfrm>
          <a:prstGeom prst="rect">
            <a:avLst/>
          </a:prstGeom>
        </p:spPr>
      </p:pic>
      <p:sp>
        <p:nvSpPr>
          <p:cNvPr id="16" name="TextBox 15">
            <a:extLst>
              <a:ext uri="{FF2B5EF4-FFF2-40B4-BE49-F238E27FC236}">
                <a16:creationId xmlns:a16="http://schemas.microsoft.com/office/drawing/2014/main" id="{565DA979-0D85-4942-9E4A-84BDE3156D31}"/>
              </a:ext>
            </a:extLst>
          </p:cNvPr>
          <p:cNvSpPr txBox="1"/>
          <p:nvPr/>
        </p:nvSpPr>
        <p:spPr>
          <a:xfrm>
            <a:off x="7676977" y="3668957"/>
            <a:ext cx="990600" cy="246221"/>
          </a:xfrm>
          <a:prstGeom prst="rect">
            <a:avLst/>
          </a:prstGeom>
          <a:noFill/>
        </p:spPr>
        <p:txBody>
          <a:bodyPr wrap="square">
            <a:spAutoFit/>
          </a:bodyPr>
          <a:lstStyle/>
          <a:p>
            <a:r>
              <a:rPr lang="en-US" sz="1000" dirty="0"/>
              <a:t>From: DSPS22</a:t>
            </a:r>
          </a:p>
        </p:txBody>
      </p:sp>
      <p:sp>
        <p:nvSpPr>
          <p:cNvPr id="18" name="圆角矩形 82">
            <a:extLst>
              <a:ext uri="{FF2B5EF4-FFF2-40B4-BE49-F238E27FC236}">
                <a16:creationId xmlns:a16="http://schemas.microsoft.com/office/drawing/2014/main" id="{403402F4-F78C-4EC0-8A33-32A9DF930F6E}"/>
              </a:ext>
            </a:extLst>
          </p:cNvPr>
          <p:cNvSpPr/>
          <p:nvPr/>
        </p:nvSpPr>
        <p:spPr>
          <a:xfrm>
            <a:off x="5031776" y="1447801"/>
            <a:ext cx="3502623" cy="2467378"/>
          </a:xfrm>
          <a:prstGeom prst="roundRect">
            <a:avLst>
              <a:gd name="adj" fmla="val 5949"/>
            </a:avLst>
          </a:prstGeom>
          <a:noFill/>
          <a:ln w="19050">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p>
        </p:txBody>
      </p:sp>
      <p:sp>
        <p:nvSpPr>
          <p:cNvPr id="21" name="椭圆 45">
            <a:extLst>
              <a:ext uri="{FF2B5EF4-FFF2-40B4-BE49-F238E27FC236}">
                <a16:creationId xmlns:a16="http://schemas.microsoft.com/office/drawing/2014/main" id="{07A09E91-AD6D-4F90-B41E-940303D49B6C}"/>
              </a:ext>
            </a:extLst>
          </p:cNvPr>
          <p:cNvSpPr/>
          <p:nvPr/>
        </p:nvSpPr>
        <p:spPr>
          <a:xfrm>
            <a:off x="6381266" y="2202300"/>
            <a:ext cx="817422" cy="845203"/>
          </a:xfrm>
          <a:prstGeom prst="ellipse">
            <a:avLst/>
          </a:prstGeom>
          <a:solidFill>
            <a:srgbClr val="FFFFFF">
              <a:alpha val="6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22" name="文本框 52">
            <a:extLst>
              <a:ext uri="{FF2B5EF4-FFF2-40B4-BE49-F238E27FC236}">
                <a16:creationId xmlns:a16="http://schemas.microsoft.com/office/drawing/2014/main" id="{9AA6E9B4-9959-4289-9BAF-05AAB5D5526A}"/>
              </a:ext>
            </a:extLst>
          </p:cNvPr>
          <p:cNvSpPr txBox="1"/>
          <p:nvPr/>
        </p:nvSpPr>
        <p:spPr>
          <a:xfrm>
            <a:off x="6374304" y="2357696"/>
            <a:ext cx="813428" cy="516745"/>
          </a:xfrm>
          <a:prstGeom prst="rect">
            <a:avLst/>
          </a:prstGeom>
          <a:noFill/>
        </p:spPr>
        <p:txBody>
          <a:bodyPr wrap="square" lIns="36000" rIns="36000" rtlCol="0">
            <a:spAutoFit/>
          </a:bodyPr>
          <a:lstStyle/>
          <a:p>
            <a:pPr algn="ctr">
              <a:lnSpc>
                <a:spcPct val="120000"/>
              </a:lnSpc>
            </a:pPr>
            <a:r>
              <a:rPr lang="en-US" altLang="zh-CN" sz="1200" b="1"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Pavement Distress</a:t>
            </a:r>
            <a:endParaRPr lang="zh-CN" altLang="en-US" sz="1200" b="1"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23" name="图片 3">
            <a:extLst>
              <a:ext uri="{FF2B5EF4-FFF2-40B4-BE49-F238E27FC236}">
                <a16:creationId xmlns:a16="http://schemas.microsoft.com/office/drawing/2014/main" id="{83781C23-DB82-4E5F-AD55-EEF3CA994507}"/>
              </a:ext>
            </a:extLst>
          </p:cNvPr>
          <p:cNvPicPr>
            <a:picLocks noChangeAspect="1" noChangeArrowheads="1"/>
          </p:cNvPicPr>
          <p:nvPr/>
        </p:nvPicPr>
        <p:blipFill>
          <a:blip r:embed="rId7" cstate="print">
            <a:alphaModFix/>
            <a:extLst>
              <a:ext uri="{28A0092B-C50C-407E-A947-70E740481C1C}">
                <a14:useLocalDpi xmlns:a14="http://schemas.microsoft.com/office/drawing/2010/main" val="0"/>
              </a:ext>
            </a:extLst>
          </a:blip>
          <a:srcRect/>
          <a:stretch>
            <a:fillRect/>
          </a:stretch>
        </p:blipFill>
        <p:spPr bwMode="auto">
          <a:xfrm>
            <a:off x="4216384" y="3936693"/>
            <a:ext cx="1383596" cy="13848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Content Placeholder 2">
            <a:extLst>
              <a:ext uri="{FF2B5EF4-FFF2-40B4-BE49-F238E27FC236}">
                <a16:creationId xmlns:a16="http://schemas.microsoft.com/office/drawing/2014/main" id="{82B7C76D-4659-4819-B068-61C6A09E3D0B}"/>
              </a:ext>
            </a:extLst>
          </p:cNvPr>
          <p:cNvSpPr txBox="1">
            <a:spLocks/>
          </p:cNvSpPr>
          <p:nvPr/>
        </p:nvSpPr>
        <p:spPr>
          <a:xfrm>
            <a:off x="488221" y="5154795"/>
            <a:ext cx="3502623" cy="901437"/>
          </a:xfrm>
          <a:prstGeom prst="rect">
            <a:avLst/>
          </a:prstGeom>
          <a:noFill/>
          <a:ln>
            <a:solidFill>
              <a:schemeClr val="tx1"/>
            </a:solidFill>
          </a:ln>
        </p:spPr>
        <p:txBody>
          <a:bodyPr vert="horz" lIns="91440" tIns="45720" rIns="91440" bIns="45720" rtlCol="0">
            <a:normAutofit lnSpcReduction="10000"/>
          </a:bodyPr>
          <a:lstStyle>
            <a:lvl1pPr marL="342900" indent="-342900" algn="l" defTabSz="914400" rtl="0" eaLnBrk="1" latinLnBrk="0" hangingPunct="1">
              <a:spcBef>
                <a:spcPct val="20000"/>
              </a:spcBef>
              <a:buFont typeface="Arial" pitchFamily="34" charset="0"/>
              <a:buChar char="•"/>
              <a:defRPr sz="3200" kern="1200">
                <a:solidFill>
                  <a:schemeClr val="tx1">
                    <a:lumMod val="90000"/>
                    <a:lumOff val="10000"/>
                  </a:schemeClr>
                </a:solidFill>
                <a:latin typeface="Gotham-Book"/>
                <a:ea typeface="+mn-ea"/>
                <a:cs typeface="Gotham-Book"/>
              </a:defRPr>
            </a:lvl1pPr>
            <a:lvl2pPr marL="742950" indent="-285750" algn="l" defTabSz="914400" rtl="0" eaLnBrk="1" latinLnBrk="0" hangingPunct="1">
              <a:spcBef>
                <a:spcPct val="20000"/>
              </a:spcBef>
              <a:buFont typeface="Arial" pitchFamily="34" charset="0"/>
              <a:buChar char="–"/>
              <a:defRPr sz="2800" kern="1200" cap="none" baseline="0">
                <a:solidFill>
                  <a:schemeClr val="tx1">
                    <a:lumMod val="90000"/>
                    <a:lumOff val="10000"/>
                  </a:schemeClr>
                </a:solidFill>
                <a:latin typeface="Gotham-Book"/>
                <a:ea typeface="+mn-ea"/>
                <a:cs typeface="Gotham-Book"/>
              </a:defRPr>
            </a:lvl2pPr>
            <a:lvl3pPr marL="1143000" indent="-228600" algn="l" defTabSz="914400" rtl="0" eaLnBrk="1" latinLnBrk="0" hangingPunct="1">
              <a:spcBef>
                <a:spcPct val="20000"/>
              </a:spcBef>
              <a:buFont typeface="Arial" pitchFamily="34" charset="0"/>
              <a:buChar char="•"/>
              <a:defRPr sz="2400" kern="1200">
                <a:solidFill>
                  <a:schemeClr val="tx1">
                    <a:lumMod val="90000"/>
                    <a:lumOff val="10000"/>
                  </a:schemeClr>
                </a:solidFill>
                <a:latin typeface="Gotham-Book"/>
                <a:ea typeface="+mn-ea"/>
                <a:cs typeface="Gotham-Book"/>
              </a:defRPr>
            </a:lvl3pPr>
            <a:lvl4pPr marL="1600200" indent="-228600" algn="l" defTabSz="914400" rtl="0" eaLnBrk="1" latinLnBrk="0" hangingPunct="1">
              <a:spcBef>
                <a:spcPct val="20000"/>
              </a:spcBef>
              <a:buFont typeface="Arial" pitchFamily="34" charset="0"/>
              <a:buChar char="–"/>
              <a:defRPr sz="2000" kern="1200">
                <a:solidFill>
                  <a:schemeClr val="tx1">
                    <a:lumMod val="90000"/>
                    <a:lumOff val="10000"/>
                  </a:schemeClr>
                </a:solidFill>
                <a:latin typeface="Gotham-Book"/>
                <a:ea typeface="+mn-ea"/>
                <a:cs typeface="Gotham-Book"/>
              </a:defRPr>
            </a:lvl4pPr>
            <a:lvl5pPr marL="2057400" indent="-228600" algn="l" defTabSz="914400" rtl="0" eaLnBrk="1" latinLnBrk="0" hangingPunct="1">
              <a:spcBef>
                <a:spcPct val="20000"/>
              </a:spcBef>
              <a:buFont typeface="Arial" pitchFamily="34" charset="0"/>
              <a:buChar char="»"/>
              <a:defRPr sz="2000" kern="1200">
                <a:solidFill>
                  <a:schemeClr val="tx1">
                    <a:lumMod val="90000"/>
                    <a:lumOff val="10000"/>
                  </a:schemeClr>
                </a:solidFill>
                <a:latin typeface="Gotham-Book"/>
                <a:ea typeface="+mn-ea"/>
                <a:cs typeface="Gotham-Book"/>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sz="1800" dirty="0">
                <a:solidFill>
                  <a:schemeClr val="tx1"/>
                </a:solidFill>
                <a:latin typeface="Times New Roman" panose="02020603050405020304" pitchFamily="18" charset="0"/>
                <a:cs typeface="Times New Roman" panose="02020603050405020304" pitchFamily="18" charset="0"/>
              </a:rPr>
              <a:t>Traditional inspection: Time-consuming, Labor-intensive, Dangerous, Affect Traffic </a:t>
            </a:r>
            <a:endParaRPr lang="en-US" sz="1000" dirty="0">
              <a:solidFill>
                <a:schemeClr val="tx1"/>
              </a:solidFill>
              <a:latin typeface="Times New Roman" panose="02020603050405020304" pitchFamily="18" charset="0"/>
              <a:cs typeface="Times New Roman" panose="02020603050405020304" pitchFamily="18" charset="0"/>
            </a:endParaRPr>
          </a:p>
        </p:txBody>
      </p:sp>
      <p:sp>
        <p:nvSpPr>
          <p:cNvPr id="11" name="Arrow: Right 10">
            <a:extLst>
              <a:ext uri="{FF2B5EF4-FFF2-40B4-BE49-F238E27FC236}">
                <a16:creationId xmlns:a16="http://schemas.microsoft.com/office/drawing/2014/main" id="{AE98CD1F-6FF8-4032-86E8-B1E159D501D0}"/>
              </a:ext>
            </a:extLst>
          </p:cNvPr>
          <p:cNvSpPr/>
          <p:nvPr/>
        </p:nvSpPr>
        <p:spPr>
          <a:xfrm>
            <a:off x="4325106" y="5410198"/>
            <a:ext cx="304800" cy="457201"/>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40990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pic>
        <p:nvPicPr>
          <p:cNvPr id="2" name="Picture 1">
            <a:extLst>
              <a:ext uri="{FF2B5EF4-FFF2-40B4-BE49-F238E27FC236}">
                <a16:creationId xmlns:a16="http://schemas.microsoft.com/office/drawing/2014/main" id="{43C4E048-1F76-3B3A-C098-CB4E714F9619}"/>
              </a:ext>
            </a:extLst>
          </p:cNvPr>
          <p:cNvPicPr>
            <a:picLocks noChangeAspect="1"/>
          </p:cNvPicPr>
          <p:nvPr/>
        </p:nvPicPr>
        <p:blipFill>
          <a:blip r:embed="rId3"/>
          <a:stretch>
            <a:fillRect/>
          </a:stretch>
        </p:blipFill>
        <p:spPr>
          <a:xfrm>
            <a:off x="1758869" y="1750993"/>
            <a:ext cx="6019800" cy="3911600"/>
          </a:xfrm>
          <a:prstGeom prst="rect">
            <a:avLst/>
          </a:prstGeom>
        </p:spPr>
      </p:pic>
    </p:spTree>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4"/>
          <p:cNvSpPr txBox="1">
            <a:spLocks noGrp="1"/>
          </p:cNvSpPr>
          <p:nvPr>
            <p:ph type="title"/>
          </p:nvPr>
        </p:nvSpPr>
        <p:spPr>
          <a:xfrm>
            <a:off x="457200" y="838200"/>
            <a:ext cx="8229600" cy="715962"/>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rgbClr val="09347A"/>
              </a:buClr>
              <a:buSzPts val="4000"/>
              <a:buFont typeface="Montserrat Medium"/>
              <a:buNone/>
            </a:pPr>
            <a:r>
              <a:rPr lang="en-US"/>
              <a:t>Pavement</a:t>
            </a:r>
            <a:endParaRPr/>
          </a:p>
        </p:txBody>
      </p:sp>
      <p:sp>
        <p:nvSpPr>
          <p:cNvPr id="123" name="Google Shape;123;p4"/>
          <p:cNvSpPr txBox="1">
            <a:spLocks noGrp="1"/>
          </p:cNvSpPr>
          <p:nvPr>
            <p:ph type="body" idx="1"/>
          </p:nvPr>
        </p:nvSpPr>
        <p:spPr>
          <a:xfrm>
            <a:off x="304800" y="1676400"/>
            <a:ext cx="4842355" cy="4525963"/>
          </a:xfrm>
          <a:prstGeom prst="rect">
            <a:avLst/>
          </a:prstGeom>
          <a:noFill/>
          <a:ln>
            <a:noFill/>
          </a:ln>
        </p:spPr>
        <p:txBody>
          <a:bodyPr spcFirstLastPara="1" wrap="square" lIns="91425" tIns="45700" rIns="91425" bIns="45700" anchor="t" anchorCtr="0">
            <a:normAutofit/>
          </a:bodyPr>
          <a:lstStyle/>
          <a:p>
            <a:pPr marL="0" lvl="0" indent="0" algn="l" rtl="0">
              <a:lnSpc>
                <a:spcPct val="80000"/>
              </a:lnSpc>
              <a:spcBef>
                <a:spcPts val="0"/>
              </a:spcBef>
              <a:spcAft>
                <a:spcPts val="0"/>
              </a:spcAft>
              <a:buClr>
                <a:srgbClr val="30302C"/>
              </a:buClr>
              <a:buSzPts val="2800"/>
              <a:buNone/>
            </a:pPr>
            <a:r>
              <a:rPr lang="en-US" sz="2500" b="1"/>
              <a:t>What is Pavement:</a:t>
            </a:r>
            <a:endParaRPr sz="2500" b="1"/>
          </a:p>
          <a:p>
            <a:pPr marL="342900" lvl="0" indent="-323850" algn="just" rtl="0">
              <a:lnSpc>
                <a:spcPct val="80000"/>
              </a:lnSpc>
              <a:spcBef>
                <a:spcPts val="360"/>
              </a:spcBef>
              <a:spcAft>
                <a:spcPts val="0"/>
              </a:spcAft>
              <a:buSzPts val="1500"/>
              <a:buFont typeface="Noto Sans Symbols"/>
              <a:buChar char="⮚"/>
            </a:pPr>
            <a:r>
              <a:rPr lang="en-US" sz="1500"/>
              <a:t>Transportation capabilities</a:t>
            </a:r>
            <a:endParaRPr sz="1500"/>
          </a:p>
          <a:p>
            <a:pPr marL="342900" lvl="0" indent="-323850" algn="just" rtl="0">
              <a:lnSpc>
                <a:spcPct val="80000"/>
              </a:lnSpc>
              <a:spcBef>
                <a:spcPts val="360"/>
              </a:spcBef>
              <a:spcAft>
                <a:spcPts val="0"/>
              </a:spcAft>
              <a:buSzPts val="1500"/>
              <a:buFont typeface="Noto Sans Symbols"/>
              <a:buChar char="⮚"/>
            </a:pPr>
            <a:r>
              <a:rPr lang="en-US" sz="1500"/>
              <a:t>Goods, people, materials…</a:t>
            </a:r>
            <a:endParaRPr sz="1500"/>
          </a:p>
          <a:p>
            <a:pPr marL="342900" lvl="0" indent="-323850" algn="just" rtl="0">
              <a:lnSpc>
                <a:spcPct val="80000"/>
              </a:lnSpc>
              <a:spcBef>
                <a:spcPts val="360"/>
              </a:spcBef>
              <a:spcAft>
                <a:spcPts val="0"/>
              </a:spcAft>
              <a:buSzPts val="1500"/>
              <a:buChar char="⮚"/>
            </a:pPr>
            <a:r>
              <a:rPr lang="en-US" sz="1500"/>
              <a:t>Often with vehicle</a:t>
            </a:r>
            <a:endParaRPr sz="1500"/>
          </a:p>
          <a:p>
            <a:pPr marL="0" lvl="0" indent="0" algn="l" rtl="0">
              <a:lnSpc>
                <a:spcPct val="80000"/>
              </a:lnSpc>
              <a:spcBef>
                <a:spcPts val="360"/>
              </a:spcBef>
              <a:spcAft>
                <a:spcPts val="0"/>
              </a:spcAft>
              <a:buClr>
                <a:srgbClr val="30302C"/>
              </a:buClr>
              <a:buSzPts val="1800"/>
              <a:buNone/>
            </a:pPr>
            <a:endParaRPr sz="1500"/>
          </a:p>
          <a:p>
            <a:pPr marL="0" lvl="0" indent="0" algn="l" rtl="0">
              <a:lnSpc>
                <a:spcPct val="80000"/>
              </a:lnSpc>
              <a:spcBef>
                <a:spcPts val="560"/>
              </a:spcBef>
              <a:spcAft>
                <a:spcPts val="0"/>
              </a:spcAft>
              <a:buClr>
                <a:srgbClr val="30302C"/>
              </a:buClr>
              <a:buSzPts val="2800"/>
              <a:buNone/>
            </a:pPr>
            <a:r>
              <a:rPr lang="en-US" sz="2500" b="1"/>
              <a:t>Application:</a:t>
            </a:r>
            <a:endParaRPr sz="2900"/>
          </a:p>
          <a:p>
            <a:pPr marL="342900" lvl="0" indent="-323850" algn="just" rtl="0">
              <a:lnSpc>
                <a:spcPct val="80000"/>
              </a:lnSpc>
              <a:spcBef>
                <a:spcPts val="360"/>
              </a:spcBef>
              <a:spcAft>
                <a:spcPts val="0"/>
              </a:spcAft>
              <a:buClr>
                <a:srgbClr val="30302C"/>
              </a:buClr>
              <a:buSzPts val="1500"/>
              <a:buFont typeface="Noto Sans Symbols"/>
              <a:buChar char="⮚"/>
            </a:pPr>
            <a:r>
              <a:rPr lang="en-US" sz="1500"/>
              <a:t>Roads</a:t>
            </a:r>
            <a:endParaRPr sz="1500"/>
          </a:p>
          <a:p>
            <a:pPr marL="342900" lvl="0" indent="-323850" algn="just" rtl="0">
              <a:lnSpc>
                <a:spcPct val="80000"/>
              </a:lnSpc>
              <a:spcBef>
                <a:spcPts val="360"/>
              </a:spcBef>
              <a:spcAft>
                <a:spcPts val="0"/>
              </a:spcAft>
              <a:buSzPts val="1500"/>
              <a:buChar char="⮚"/>
            </a:pPr>
            <a:r>
              <a:rPr lang="en-US" sz="1500"/>
              <a:t>Freeways</a:t>
            </a:r>
            <a:endParaRPr sz="1500"/>
          </a:p>
          <a:p>
            <a:pPr marL="342900" lvl="0" indent="-323850" algn="just" rtl="0">
              <a:lnSpc>
                <a:spcPct val="80000"/>
              </a:lnSpc>
              <a:spcBef>
                <a:spcPts val="360"/>
              </a:spcBef>
              <a:spcAft>
                <a:spcPts val="0"/>
              </a:spcAft>
              <a:buClr>
                <a:srgbClr val="30302C"/>
              </a:buClr>
              <a:buSzPts val="1500"/>
              <a:buFont typeface="Noto Sans Symbols"/>
              <a:buChar char="⮚"/>
            </a:pPr>
            <a:r>
              <a:rPr lang="en-US" sz="1500"/>
              <a:t>Biking and walking </a:t>
            </a:r>
            <a:endParaRPr sz="1500"/>
          </a:p>
          <a:p>
            <a:pPr marL="342900" lvl="0" indent="-323850" algn="just" rtl="0">
              <a:lnSpc>
                <a:spcPct val="80000"/>
              </a:lnSpc>
              <a:spcBef>
                <a:spcPts val="360"/>
              </a:spcBef>
              <a:spcAft>
                <a:spcPts val="0"/>
              </a:spcAft>
              <a:buSzPts val="1500"/>
              <a:buChar char="⮚"/>
            </a:pPr>
            <a:r>
              <a:rPr lang="en-US" sz="1500"/>
              <a:t>Transportation means between two places</a:t>
            </a:r>
            <a:endParaRPr sz="1500"/>
          </a:p>
          <a:p>
            <a:pPr marL="342900" lvl="0" indent="0" algn="just" rtl="0">
              <a:lnSpc>
                <a:spcPct val="80000"/>
              </a:lnSpc>
              <a:spcBef>
                <a:spcPts val="360"/>
              </a:spcBef>
              <a:spcAft>
                <a:spcPts val="0"/>
              </a:spcAft>
              <a:buSzPts val="1800"/>
              <a:buNone/>
            </a:pPr>
            <a:endParaRPr sz="1500"/>
          </a:p>
          <a:p>
            <a:pPr marL="0" lvl="0" indent="0" algn="l" rtl="0">
              <a:lnSpc>
                <a:spcPct val="80000"/>
              </a:lnSpc>
              <a:spcBef>
                <a:spcPts val="560"/>
              </a:spcBef>
              <a:spcAft>
                <a:spcPts val="0"/>
              </a:spcAft>
              <a:buSzPts val="1800"/>
              <a:buNone/>
            </a:pPr>
            <a:r>
              <a:rPr lang="en-US" sz="2500" b="1"/>
              <a:t>Components of Surface Layer:</a:t>
            </a:r>
            <a:endParaRPr sz="2900"/>
          </a:p>
          <a:p>
            <a:pPr marL="342900" lvl="0" indent="-323850" algn="just" rtl="0">
              <a:lnSpc>
                <a:spcPct val="80000"/>
              </a:lnSpc>
              <a:spcBef>
                <a:spcPts val="360"/>
              </a:spcBef>
              <a:spcAft>
                <a:spcPts val="0"/>
              </a:spcAft>
              <a:buSzPts val="1500"/>
              <a:buFont typeface="Noto Sans Symbols"/>
              <a:buChar char="⮚"/>
            </a:pPr>
            <a:r>
              <a:rPr lang="en-US" sz="1500"/>
              <a:t>Aggregate</a:t>
            </a:r>
            <a:endParaRPr sz="1500"/>
          </a:p>
          <a:p>
            <a:pPr marL="342900" lvl="0" indent="-323850" algn="just" rtl="0">
              <a:lnSpc>
                <a:spcPct val="80000"/>
              </a:lnSpc>
              <a:spcBef>
                <a:spcPts val="360"/>
              </a:spcBef>
              <a:spcAft>
                <a:spcPts val="0"/>
              </a:spcAft>
              <a:buSzPts val="1500"/>
              <a:buFont typeface="Noto Sans Symbols"/>
              <a:buChar char="⮚"/>
            </a:pPr>
            <a:r>
              <a:rPr lang="en-US" sz="1500"/>
              <a:t>Asphalt Binder</a:t>
            </a:r>
            <a:endParaRPr sz="1500"/>
          </a:p>
          <a:p>
            <a:pPr marL="457200" lvl="0" indent="0" algn="just" rtl="0">
              <a:lnSpc>
                <a:spcPct val="80000"/>
              </a:lnSpc>
              <a:spcBef>
                <a:spcPts val="360"/>
              </a:spcBef>
              <a:spcAft>
                <a:spcPts val="0"/>
              </a:spcAft>
              <a:buNone/>
            </a:pPr>
            <a:endParaRPr sz="1500"/>
          </a:p>
        </p:txBody>
      </p:sp>
      <p:pic>
        <p:nvPicPr>
          <p:cNvPr id="124" name="Google Shape;124;p4"/>
          <p:cNvPicPr preferRelativeResize="0"/>
          <p:nvPr/>
        </p:nvPicPr>
        <p:blipFill rotWithShape="1">
          <a:blip r:embed="rId3">
            <a:alphaModFix/>
          </a:blip>
          <a:srcRect/>
          <a:stretch/>
        </p:blipFill>
        <p:spPr>
          <a:xfrm>
            <a:off x="5070850" y="2066650"/>
            <a:ext cx="3929825" cy="301900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g1231ebf4157_0_13"/>
          <p:cNvSpPr txBox="1">
            <a:spLocks noGrp="1"/>
          </p:cNvSpPr>
          <p:nvPr>
            <p:ph type="title"/>
          </p:nvPr>
        </p:nvSpPr>
        <p:spPr>
          <a:xfrm>
            <a:off x="457200" y="838200"/>
            <a:ext cx="8229600" cy="7161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SzPts val="1800"/>
              <a:buNone/>
            </a:pPr>
            <a:r>
              <a:rPr lang="en-US"/>
              <a:t>Mix Design</a:t>
            </a:r>
            <a:endParaRPr/>
          </a:p>
        </p:txBody>
      </p:sp>
      <p:sp>
        <p:nvSpPr>
          <p:cNvPr id="131" name="Google Shape;131;g1231ebf4157_0_13"/>
          <p:cNvSpPr txBox="1">
            <a:spLocks noGrp="1"/>
          </p:cNvSpPr>
          <p:nvPr>
            <p:ph type="body" idx="1"/>
          </p:nvPr>
        </p:nvSpPr>
        <p:spPr>
          <a:xfrm>
            <a:off x="457200" y="1608800"/>
            <a:ext cx="8229600" cy="5045700"/>
          </a:xfrm>
          <a:prstGeom prst="rect">
            <a:avLst/>
          </a:prstGeom>
          <a:noFill/>
          <a:ln>
            <a:noFill/>
          </a:ln>
        </p:spPr>
        <p:txBody>
          <a:bodyPr spcFirstLastPara="1" wrap="square" lIns="91425" tIns="45700" rIns="91425" bIns="45700" anchor="t" anchorCtr="0">
            <a:normAutofit/>
          </a:bodyPr>
          <a:lstStyle/>
          <a:p>
            <a:pPr marL="457200" lvl="0" indent="-400050" algn="l" rtl="0">
              <a:lnSpc>
                <a:spcPct val="115000"/>
              </a:lnSpc>
              <a:spcBef>
                <a:spcPts val="360"/>
              </a:spcBef>
              <a:spcAft>
                <a:spcPts val="0"/>
              </a:spcAft>
              <a:buSzPts val="2700"/>
              <a:buChar char="•"/>
            </a:pPr>
            <a:r>
              <a:rPr lang="en-US" sz="2700" dirty="0"/>
              <a:t>Mix influences</a:t>
            </a:r>
            <a:endParaRPr sz="2700" dirty="0"/>
          </a:p>
          <a:p>
            <a:pPr marL="914400" lvl="1" indent="-374650" algn="l" rtl="0">
              <a:lnSpc>
                <a:spcPct val="115000"/>
              </a:lnSpc>
              <a:spcBef>
                <a:spcPts val="0"/>
              </a:spcBef>
              <a:spcAft>
                <a:spcPts val="0"/>
              </a:spcAft>
              <a:buSzPts val="2300"/>
              <a:buChar char="–"/>
            </a:pPr>
            <a:r>
              <a:rPr lang="en-US" sz="2300" dirty="0"/>
              <a:t>Aggregate properties</a:t>
            </a:r>
            <a:endParaRPr sz="2300" dirty="0"/>
          </a:p>
          <a:p>
            <a:pPr marL="914400" lvl="1" indent="-374650" algn="l" rtl="0">
              <a:lnSpc>
                <a:spcPct val="115000"/>
              </a:lnSpc>
              <a:spcBef>
                <a:spcPts val="0"/>
              </a:spcBef>
              <a:spcAft>
                <a:spcPts val="0"/>
              </a:spcAft>
              <a:buSzPts val="2300"/>
              <a:buChar char="–"/>
            </a:pPr>
            <a:r>
              <a:rPr lang="en-US" sz="2300" dirty="0"/>
              <a:t>Air voids</a:t>
            </a:r>
            <a:endParaRPr sz="2300" dirty="0"/>
          </a:p>
          <a:p>
            <a:pPr marL="914400" lvl="1" indent="-374650" algn="l" rtl="0">
              <a:lnSpc>
                <a:spcPct val="115000"/>
              </a:lnSpc>
              <a:spcBef>
                <a:spcPts val="0"/>
              </a:spcBef>
              <a:spcAft>
                <a:spcPts val="0"/>
              </a:spcAft>
              <a:buSzPts val="2300"/>
              <a:buChar char="–"/>
            </a:pPr>
            <a:r>
              <a:rPr lang="en-US" sz="2300" dirty="0"/>
              <a:t>Asphalt content</a:t>
            </a:r>
            <a:endParaRPr sz="2300" dirty="0"/>
          </a:p>
          <a:p>
            <a:pPr marL="457200" lvl="0" indent="-400050" algn="l" rtl="0">
              <a:lnSpc>
                <a:spcPct val="115000"/>
              </a:lnSpc>
              <a:spcBef>
                <a:spcPts val="0"/>
              </a:spcBef>
              <a:spcAft>
                <a:spcPts val="0"/>
              </a:spcAft>
              <a:buSzPts val="2700"/>
              <a:buChar char="•"/>
            </a:pPr>
            <a:r>
              <a:rPr lang="en-US" sz="2700" dirty="0"/>
              <a:t>Mix verification</a:t>
            </a:r>
            <a:endParaRPr sz="2700" dirty="0"/>
          </a:p>
          <a:p>
            <a:pPr marL="914400" lvl="1" indent="-374650" algn="l" rtl="0">
              <a:lnSpc>
                <a:spcPct val="115000"/>
              </a:lnSpc>
              <a:spcBef>
                <a:spcPts val="0"/>
              </a:spcBef>
              <a:spcAft>
                <a:spcPts val="0"/>
              </a:spcAft>
              <a:buSzPts val="2300"/>
              <a:buChar char="–"/>
            </a:pPr>
            <a:r>
              <a:rPr lang="en-US" sz="2300" dirty="0"/>
              <a:t>Theoretical Max Specific Gravity (</a:t>
            </a:r>
            <a:r>
              <a:rPr lang="en-US" sz="2300" dirty="0" err="1"/>
              <a:t>Gmm</a:t>
            </a:r>
            <a:r>
              <a:rPr lang="en-US" sz="2300" dirty="0"/>
              <a:t>)</a:t>
            </a:r>
            <a:endParaRPr sz="2300" dirty="0"/>
          </a:p>
          <a:p>
            <a:pPr marL="914400" lvl="1" indent="-374650" algn="l" rtl="0">
              <a:lnSpc>
                <a:spcPct val="115000"/>
              </a:lnSpc>
              <a:spcBef>
                <a:spcPts val="0"/>
              </a:spcBef>
              <a:spcAft>
                <a:spcPts val="0"/>
              </a:spcAft>
              <a:buSzPts val="2300"/>
              <a:buChar char="–"/>
            </a:pPr>
            <a:r>
              <a:rPr lang="en-US" sz="2300" dirty="0"/>
              <a:t>Bulk </a:t>
            </a:r>
            <a:r>
              <a:rPr lang="en-US" sz="2300" dirty="0" err="1"/>
              <a:t>Specfic</a:t>
            </a:r>
            <a:r>
              <a:rPr lang="en-US" sz="2300" dirty="0"/>
              <a:t> Gravity (</a:t>
            </a:r>
            <a:r>
              <a:rPr lang="en-US" sz="2300" dirty="0" err="1"/>
              <a:t>Gsb</a:t>
            </a:r>
            <a:r>
              <a:rPr lang="en-US" sz="2300" dirty="0"/>
              <a:t>)</a:t>
            </a:r>
            <a:endParaRPr sz="2300" dirty="0"/>
          </a:p>
          <a:p>
            <a:pPr marL="914400" lvl="0" indent="0" algn="l" rtl="0">
              <a:lnSpc>
                <a:spcPct val="115000"/>
              </a:lnSpc>
              <a:spcBef>
                <a:spcPts val="0"/>
              </a:spcBef>
              <a:spcAft>
                <a:spcPts val="0"/>
              </a:spcAft>
              <a:buNone/>
            </a:pPr>
            <a:endParaRPr sz="3250" dirty="0"/>
          </a:p>
          <a:p>
            <a:pPr marL="0" lvl="0" indent="0" algn="l" rtl="0">
              <a:lnSpc>
                <a:spcPct val="115000"/>
              </a:lnSpc>
              <a:spcBef>
                <a:spcPts val="0"/>
              </a:spcBef>
              <a:spcAft>
                <a:spcPts val="0"/>
              </a:spcAft>
              <a:buNone/>
            </a:pPr>
            <a:endParaRPr sz="3250" dirty="0"/>
          </a:p>
          <a:p>
            <a:pPr marL="1371600" lvl="0" indent="0" algn="l" rtl="0">
              <a:lnSpc>
                <a:spcPct val="115000"/>
              </a:lnSpc>
              <a:spcBef>
                <a:spcPts val="0"/>
              </a:spcBef>
              <a:spcAft>
                <a:spcPts val="0"/>
              </a:spcAft>
              <a:buNone/>
            </a:pPr>
            <a:endParaRPr sz="3250" dirty="0"/>
          </a:p>
        </p:txBody>
      </p:sp>
      <p:pic>
        <p:nvPicPr>
          <p:cNvPr id="132" name="Google Shape;132;g1231ebf4157_0_13"/>
          <p:cNvPicPr preferRelativeResize="0"/>
          <p:nvPr/>
        </p:nvPicPr>
        <p:blipFill>
          <a:blip r:embed="rId3">
            <a:alphaModFix/>
          </a:blip>
          <a:stretch>
            <a:fillRect/>
          </a:stretch>
        </p:blipFill>
        <p:spPr>
          <a:xfrm>
            <a:off x="4826000" y="1502525"/>
            <a:ext cx="4117884" cy="2339437"/>
          </a:xfrm>
          <a:prstGeom prst="rect">
            <a:avLst/>
          </a:prstGeom>
          <a:noFill/>
          <a:ln>
            <a:noFill/>
          </a:ln>
        </p:spPr>
      </p:pic>
      <p:pic>
        <p:nvPicPr>
          <p:cNvPr id="133" name="Google Shape;133;g1231ebf4157_0_13" descr="Theoretical Maximum Specific Gravity – Pavement Interactive"/>
          <p:cNvPicPr preferRelativeResize="0"/>
          <p:nvPr/>
        </p:nvPicPr>
        <p:blipFill rotWithShape="1">
          <a:blip r:embed="rId4">
            <a:alphaModFix/>
          </a:blip>
          <a:srcRect/>
          <a:stretch/>
        </p:blipFill>
        <p:spPr>
          <a:xfrm>
            <a:off x="6769928" y="4564025"/>
            <a:ext cx="2310926" cy="1704950"/>
          </a:xfrm>
          <a:prstGeom prst="rect">
            <a:avLst/>
          </a:prstGeom>
          <a:noFill/>
          <a:ln>
            <a:noFill/>
          </a:ln>
        </p:spPr>
      </p:pic>
      <p:pic>
        <p:nvPicPr>
          <p:cNvPr id="134" name="Google Shape;134;g1231ebf4157_0_13"/>
          <p:cNvPicPr preferRelativeResize="0"/>
          <p:nvPr/>
        </p:nvPicPr>
        <p:blipFill>
          <a:blip r:embed="rId5">
            <a:alphaModFix/>
          </a:blip>
          <a:stretch>
            <a:fillRect/>
          </a:stretch>
        </p:blipFill>
        <p:spPr>
          <a:xfrm>
            <a:off x="3344802" y="4564025"/>
            <a:ext cx="3425123" cy="17049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g127cee21013_0_34"/>
          <p:cNvSpPr txBox="1">
            <a:spLocks noGrp="1"/>
          </p:cNvSpPr>
          <p:nvPr>
            <p:ph type="title"/>
          </p:nvPr>
        </p:nvSpPr>
        <p:spPr>
          <a:xfrm>
            <a:off x="457200" y="838200"/>
            <a:ext cx="8229600" cy="7161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US"/>
              <a:t>Mix Design - SuperPave</a:t>
            </a:r>
            <a:endParaRPr/>
          </a:p>
        </p:txBody>
      </p:sp>
      <p:sp>
        <p:nvSpPr>
          <p:cNvPr id="141" name="Google Shape;141;g127cee21013_0_34"/>
          <p:cNvSpPr txBox="1">
            <a:spLocks noGrp="1"/>
          </p:cNvSpPr>
          <p:nvPr>
            <p:ph type="body" idx="1"/>
          </p:nvPr>
        </p:nvSpPr>
        <p:spPr>
          <a:xfrm>
            <a:off x="457200" y="1600200"/>
            <a:ext cx="8229600" cy="4526100"/>
          </a:xfrm>
          <a:prstGeom prst="rect">
            <a:avLst/>
          </a:prstGeom>
        </p:spPr>
        <p:txBody>
          <a:bodyPr spcFirstLastPara="1" wrap="square" lIns="91425" tIns="45700" rIns="91425" bIns="45700" anchor="t" anchorCtr="0">
            <a:normAutofit/>
          </a:bodyPr>
          <a:lstStyle/>
          <a:p>
            <a:pPr marL="457200" lvl="0" indent="-400050" algn="l" rtl="0">
              <a:lnSpc>
                <a:spcPct val="115000"/>
              </a:lnSpc>
              <a:spcBef>
                <a:spcPts val="0"/>
              </a:spcBef>
              <a:spcAft>
                <a:spcPts val="0"/>
              </a:spcAft>
              <a:buSzPts val="2700"/>
              <a:buChar char="•"/>
            </a:pPr>
            <a:r>
              <a:rPr lang="en-US" sz="2700"/>
              <a:t>Marshall Mix Design</a:t>
            </a:r>
            <a:endParaRPr sz="2700"/>
          </a:p>
          <a:p>
            <a:pPr marL="914400" lvl="0" indent="0" algn="l" rtl="0">
              <a:lnSpc>
                <a:spcPct val="115000"/>
              </a:lnSpc>
              <a:spcBef>
                <a:spcPts val="0"/>
              </a:spcBef>
              <a:spcAft>
                <a:spcPts val="0"/>
              </a:spcAft>
              <a:buNone/>
            </a:pPr>
            <a:endParaRPr sz="2700"/>
          </a:p>
          <a:p>
            <a:pPr marL="457200" lvl="0" indent="-400050" algn="l" rtl="0">
              <a:lnSpc>
                <a:spcPct val="115000"/>
              </a:lnSpc>
              <a:spcBef>
                <a:spcPts val="360"/>
              </a:spcBef>
              <a:spcAft>
                <a:spcPts val="0"/>
              </a:spcAft>
              <a:buSzPts val="2700"/>
              <a:buChar char="•"/>
            </a:pPr>
            <a:r>
              <a:rPr lang="en-US" sz="2700"/>
              <a:t>SuperPave</a:t>
            </a:r>
            <a:endParaRPr sz="2700"/>
          </a:p>
          <a:p>
            <a:pPr marL="914400" lvl="1" indent="-374650" algn="l" rtl="0">
              <a:lnSpc>
                <a:spcPct val="115000"/>
              </a:lnSpc>
              <a:spcBef>
                <a:spcPts val="0"/>
              </a:spcBef>
              <a:spcAft>
                <a:spcPts val="0"/>
              </a:spcAft>
              <a:buSzPts val="2300"/>
              <a:buChar char="–"/>
            </a:pPr>
            <a:r>
              <a:rPr lang="en-US" sz="2300"/>
              <a:t>Superior Performing Asphalt Pavements (1984)</a:t>
            </a:r>
            <a:endParaRPr sz="2300"/>
          </a:p>
          <a:p>
            <a:pPr marL="914400" lvl="1" indent="-374650" algn="l" rtl="0">
              <a:lnSpc>
                <a:spcPct val="115000"/>
              </a:lnSpc>
              <a:spcBef>
                <a:spcPts val="0"/>
              </a:spcBef>
              <a:spcAft>
                <a:spcPts val="0"/>
              </a:spcAft>
              <a:buSzPts val="2300"/>
              <a:buChar char="–"/>
            </a:pPr>
            <a:r>
              <a:rPr lang="en-US" sz="2300"/>
              <a:t>Volumetric verification</a:t>
            </a:r>
            <a:endParaRPr sz="2300"/>
          </a:p>
          <a:p>
            <a:pPr marL="1371600" lvl="2" indent="-374650" algn="l" rtl="0">
              <a:lnSpc>
                <a:spcPct val="115000"/>
              </a:lnSpc>
              <a:spcBef>
                <a:spcPts val="0"/>
              </a:spcBef>
              <a:spcAft>
                <a:spcPts val="0"/>
              </a:spcAft>
              <a:buSzPts val="2300"/>
              <a:buChar char="•"/>
            </a:pPr>
            <a:r>
              <a:rPr lang="en-US" sz="2300"/>
              <a:t>Target AC @ 4% air voids</a:t>
            </a:r>
            <a:endParaRPr sz="2300"/>
          </a:p>
          <a:p>
            <a:pPr marL="914400" lvl="1" indent="-374650" algn="l" rtl="0">
              <a:lnSpc>
                <a:spcPct val="115000"/>
              </a:lnSpc>
              <a:spcBef>
                <a:spcPts val="0"/>
              </a:spcBef>
              <a:spcAft>
                <a:spcPts val="0"/>
              </a:spcAft>
              <a:buSzPts val="2300"/>
              <a:buChar char="–"/>
            </a:pPr>
            <a:r>
              <a:rPr lang="en-US" sz="2300"/>
              <a:t>Superpave Gyratory Compactor (SGC)</a:t>
            </a:r>
            <a:endParaRPr sz="2300"/>
          </a:p>
          <a:p>
            <a:pPr marL="914400" lvl="1" indent="-374650" algn="l" rtl="0">
              <a:lnSpc>
                <a:spcPct val="115000"/>
              </a:lnSpc>
              <a:spcBef>
                <a:spcPts val="0"/>
              </a:spcBef>
              <a:spcAft>
                <a:spcPts val="0"/>
              </a:spcAft>
              <a:buSzPts val="2300"/>
              <a:buChar char="–"/>
            </a:pPr>
            <a:r>
              <a:rPr lang="en-US" sz="2300"/>
              <a:t>Predictive Performance Engineered Mix Design</a:t>
            </a:r>
            <a:endParaRPr sz="230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pic>
        <p:nvPicPr>
          <p:cNvPr id="147" name="Google Shape;147;g127cee21013_0_0"/>
          <p:cNvPicPr preferRelativeResize="0"/>
          <p:nvPr/>
        </p:nvPicPr>
        <p:blipFill>
          <a:blip r:embed="rId3">
            <a:alphaModFix/>
          </a:blip>
          <a:stretch>
            <a:fillRect/>
          </a:stretch>
        </p:blipFill>
        <p:spPr>
          <a:xfrm>
            <a:off x="132225" y="1404225"/>
            <a:ext cx="2658950" cy="4297302"/>
          </a:xfrm>
          <a:prstGeom prst="rect">
            <a:avLst/>
          </a:prstGeom>
          <a:noFill/>
          <a:ln>
            <a:noFill/>
          </a:ln>
        </p:spPr>
      </p:pic>
      <p:pic>
        <p:nvPicPr>
          <p:cNvPr id="148" name="Google Shape;148;g127cee21013_0_0"/>
          <p:cNvPicPr preferRelativeResize="0"/>
          <p:nvPr/>
        </p:nvPicPr>
        <p:blipFill>
          <a:blip r:embed="rId4">
            <a:alphaModFix/>
          </a:blip>
          <a:stretch>
            <a:fillRect/>
          </a:stretch>
        </p:blipFill>
        <p:spPr>
          <a:xfrm>
            <a:off x="2936325" y="2193237"/>
            <a:ext cx="4078901" cy="2719267"/>
          </a:xfrm>
          <a:prstGeom prst="rect">
            <a:avLst/>
          </a:prstGeom>
          <a:noFill/>
          <a:ln>
            <a:noFill/>
          </a:ln>
        </p:spPr>
      </p:pic>
      <p:pic>
        <p:nvPicPr>
          <p:cNvPr id="149" name="Google Shape;149;g127cee21013_0_0"/>
          <p:cNvPicPr preferRelativeResize="0"/>
          <p:nvPr/>
        </p:nvPicPr>
        <p:blipFill>
          <a:blip r:embed="rId5">
            <a:alphaModFix/>
          </a:blip>
          <a:stretch>
            <a:fillRect/>
          </a:stretch>
        </p:blipFill>
        <p:spPr>
          <a:xfrm>
            <a:off x="7015225" y="843182"/>
            <a:ext cx="1765100" cy="5419392"/>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g127cee21013_0_19"/>
          <p:cNvSpPr txBox="1">
            <a:spLocks noGrp="1"/>
          </p:cNvSpPr>
          <p:nvPr>
            <p:ph type="title"/>
          </p:nvPr>
        </p:nvSpPr>
        <p:spPr>
          <a:xfrm>
            <a:off x="457200" y="838200"/>
            <a:ext cx="8229600" cy="716100"/>
          </a:xfrm>
          <a:prstGeom prst="rect">
            <a:avLst/>
          </a:prstGeom>
        </p:spPr>
        <p:txBody>
          <a:bodyPr spcFirstLastPara="1" wrap="square" lIns="91425" tIns="45700" rIns="91425" bIns="45700" anchor="ctr" anchorCtr="0">
            <a:normAutofit fontScale="90000"/>
          </a:bodyPr>
          <a:lstStyle/>
          <a:p>
            <a:pPr marL="0" lvl="0" indent="0" algn="ctr" rtl="0">
              <a:spcBef>
                <a:spcPts val="0"/>
              </a:spcBef>
              <a:spcAft>
                <a:spcPts val="0"/>
              </a:spcAft>
              <a:buNone/>
            </a:pPr>
            <a:r>
              <a:rPr lang="en-US"/>
              <a:t>SuperPave Performance Grading</a:t>
            </a:r>
            <a:endParaRPr/>
          </a:p>
        </p:txBody>
      </p:sp>
      <p:pic>
        <p:nvPicPr>
          <p:cNvPr id="156" name="Google Shape;156;g127cee21013_0_19"/>
          <p:cNvPicPr preferRelativeResize="0"/>
          <p:nvPr/>
        </p:nvPicPr>
        <p:blipFill>
          <a:blip r:embed="rId3">
            <a:alphaModFix/>
          </a:blip>
          <a:stretch>
            <a:fillRect/>
          </a:stretch>
        </p:blipFill>
        <p:spPr>
          <a:xfrm>
            <a:off x="2896225" y="2332150"/>
            <a:ext cx="5790575" cy="3877450"/>
          </a:xfrm>
          <a:prstGeom prst="rect">
            <a:avLst/>
          </a:prstGeom>
          <a:noFill/>
          <a:ln>
            <a:noFill/>
          </a:ln>
        </p:spPr>
      </p:pic>
      <p:pic>
        <p:nvPicPr>
          <p:cNvPr id="157" name="Google Shape;157;g127cee21013_0_19"/>
          <p:cNvPicPr preferRelativeResize="0"/>
          <p:nvPr/>
        </p:nvPicPr>
        <p:blipFill>
          <a:blip r:embed="rId4">
            <a:alphaModFix/>
          </a:blip>
          <a:stretch>
            <a:fillRect/>
          </a:stretch>
        </p:blipFill>
        <p:spPr>
          <a:xfrm>
            <a:off x="550179" y="1704979"/>
            <a:ext cx="3406350" cy="22098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7"/>
          <p:cNvSpPr txBox="1">
            <a:spLocks noGrp="1"/>
          </p:cNvSpPr>
          <p:nvPr>
            <p:ph type="title"/>
          </p:nvPr>
        </p:nvSpPr>
        <p:spPr>
          <a:xfrm>
            <a:off x="457200" y="838200"/>
            <a:ext cx="8229600" cy="715962"/>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rgbClr val="09347A"/>
              </a:buClr>
              <a:buSzPts val="1800"/>
              <a:buNone/>
            </a:pPr>
            <a:r>
              <a:rPr lang="en-US"/>
              <a:t>Mix Design – BMD</a:t>
            </a:r>
            <a:endParaRPr/>
          </a:p>
        </p:txBody>
      </p:sp>
      <p:sp>
        <p:nvSpPr>
          <p:cNvPr id="163" name="Google Shape;163;p7"/>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p>
            <a:pPr marL="457200" lvl="0" indent="-400050" algn="l" rtl="0">
              <a:lnSpc>
                <a:spcPct val="100000"/>
              </a:lnSpc>
              <a:spcBef>
                <a:spcPts val="360"/>
              </a:spcBef>
              <a:spcAft>
                <a:spcPts val="0"/>
              </a:spcAft>
              <a:buSzPts val="2700"/>
              <a:buChar char="•"/>
            </a:pPr>
            <a:r>
              <a:rPr lang="en-US" sz="2700"/>
              <a:t>Balanced Mix Design (BMD)</a:t>
            </a:r>
            <a:endParaRPr/>
          </a:p>
          <a:p>
            <a:pPr marL="914400" lvl="1" indent="-374650" algn="l" rtl="0">
              <a:lnSpc>
                <a:spcPct val="100000"/>
              </a:lnSpc>
              <a:spcBef>
                <a:spcPts val="0"/>
              </a:spcBef>
              <a:spcAft>
                <a:spcPts val="0"/>
              </a:spcAft>
              <a:buSzPts val="2300"/>
              <a:buChar char="–"/>
            </a:pPr>
            <a:r>
              <a:rPr lang="en-US" sz="2300"/>
              <a:t>Index based Performance Engineered Mix Design</a:t>
            </a:r>
            <a:endParaRPr sz="2300"/>
          </a:p>
          <a:p>
            <a:pPr marL="914400" lvl="1" indent="-374650" algn="l" rtl="0">
              <a:spcBef>
                <a:spcPts val="0"/>
              </a:spcBef>
              <a:spcAft>
                <a:spcPts val="0"/>
              </a:spcAft>
              <a:buSzPts val="2300"/>
              <a:buChar char="–"/>
            </a:pPr>
            <a:r>
              <a:rPr lang="en-US" sz="2300"/>
              <a:t>Volumetric + performance verification</a:t>
            </a:r>
            <a:endParaRPr sz="2300"/>
          </a:p>
          <a:p>
            <a:pPr marL="914400" lvl="1" indent="-374650" algn="l" rtl="0">
              <a:lnSpc>
                <a:spcPct val="100000"/>
              </a:lnSpc>
              <a:spcBef>
                <a:spcPts val="0"/>
              </a:spcBef>
              <a:spcAft>
                <a:spcPts val="0"/>
              </a:spcAft>
              <a:buSzPts val="2300"/>
              <a:buChar char="–"/>
            </a:pPr>
            <a:r>
              <a:rPr lang="en-US" sz="2300"/>
              <a:t>Performance testing</a:t>
            </a:r>
            <a:endParaRPr/>
          </a:p>
          <a:p>
            <a:pPr marL="1371600" lvl="2" indent="-374650" algn="l" rtl="0">
              <a:lnSpc>
                <a:spcPct val="100000"/>
              </a:lnSpc>
              <a:spcBef>
                <a:spcPts val="0"/>
              </a:spcBef>
              <a:spcAft>
                <a:spcPts val="0"/>
              </a:spcAft>
              <a:buSzPts val="2300"/>
              <a:buChar char="•"/>
            </a:pPr>
            <a:r>
              <a:rPr lang="en-US" sz="2300"/>
              <a:t>Cracking</a:t>
            </a:r>
            <a:endParaRPr/>
          </a:p>
          <a:p>
            <a:pPr marL="1371600" lvl="2" indent="-374650" algn="l" rtl="0">
              <a:lnSpc>
                <a:spcPct val="100000"/>
              </a:lnSpc>
              <a:spcBef>
                <a:spcPts val="0"/>
              </a:spcBef>
              <a:spcAft>
                <a:spcPts val="0"/>
              </a:spcAft>
              <a:buSzPts val="2300"/>
              <a:buChar char="•"/>
            </a:pPr>
            <a:r>
              <a:rPr lang="en-US" sz="2300"/>
              <a:t>Rutting</a:t>
            </a:r>
            <a:endParaRPr/>
          </a:p>
          <a:p>
            <a:pPr marL="1371600" lvl="2" indent="-228600" algn="l" rtl="0">
              <a:lnSpc>
                <a:spcPct val="100000"/>
              </a:lnSpc>
              <a:spcBef>
                <a:spcPts val="0"/>
              </a:spcBef>
              <a:spcAft>
                <a:spcPts val="0"/>
              </a:spcAft>
              <a:buSzPts val="2300"/>
              <a:buNone/>
            </a:pPr>
            <a:endParaRPr sz="2300"/>
          </a:p>
          <a:p>
            <a:pPr marL="1371600" lvl="2" indent="-228600" algn="l" rtl="0">
              <a:lnSpc>
                <a:spcPct val="100000"/>
              </a:lnSpc>
              <a:spcBef>
                <a:spcPts val="0"/>
              </a:spcBef>
              <a:spcAft>
                <a:spcPts val="0"/>
              </a:spcAft>
              <a:buSzPts val="2300"/>
              <a:buNone/>
            </a:pPr>
            <a:endParaRPr sz="2300"/>
          </a:p>
          <a:p>
            <a:pPr marL="1371600" lvl="2" indent="-228600" algn="l" rtl="0">
              <a:lnSpc>
                <a:spcPct val="100000"/>
              </a:lnSpc>
              <a:spcBef>
                <a:spcPts val="0"/>
              </a:spcBef>
              <a:spcAft>
                <a:spcPts val="0"/>
              </a:spcAft>
              <a:buSzPts val="2300"/>
              <a:buNone/>
            </a:pPr>
            <a:endParaRPr sz="2300"/>
          </a:p>
          <a:p>
            <a:pPr marL="1371600" lvl="2" indent="-228600" algn="l" rtl="0">
              <a:lnSpc>
                <a:spcPct val="100000"/>
              </a:lnSpc>
              <a:spcBef>
                <a:spcPts val="0"/>
              </a:spcBef>
              <a:spcAft>
                <a:spcPts val="0"/>
              </a:spcAft>
              <a:buSzPts val="2300"/>
              <a:buNone/>
            </a:pPr>
            <a:endParaRPr sz="2300"/>
          </a:p>
          <a:p>
            <a:pPr marL="1371600" lvl="2" indent="-228600" algn="l" rtl="0">
              <a:lnSpc>
                <a:spcPct val="100000"/>
              </a:lnSpc>
              <a:spcBef>
                <a:spcPts val="0"/>
              </a:spcBef>
              <a:spcAft>
                <a:spcPts val="0"/>
              </a:spcAft>
              <a:buSzPts val="2300"/>
              <a:buNone/>
            </a:pPr>
            <a:endParaRPr sz="2300"/>
          </a:p>
          <a:p>
            <a:pPr marL="82550" lvl="0" indent="0" algn="l" rtl="0">
              <a:lnSpc>
                <a:spcPct val="100000"/>
              </a:lnSpc>
              <a:spcBef>
                <a:spcPts val="0"/>
              </a:spcBef>
              <a:spcAft>
                <a:spcPts val="0"/>
              </a:spcAft>
              <a:buSzPts val="2300"/>
              <a:buNone/>
            </a:pPr>
            <a:r>
              <a:rPr lang="en-US" sz="2300"/>
              <a:t>** Good </a:t>
            </a:r>
            <a:r>
              <a:rPr lang="en-US" sz="2300" i="1"/>
              <a:t>performance</a:t>
            </a:r>
            <a:r>
              <a:rPr lang="en-US" sz="2300"/>
              <a:t> vs. good </a:t>
            </a:r>
            <a:r>
              <a:rPr lang="en-US" sz="2300" i="1"/>
              <a:t>mix characteristics **</a:t>
            </a:r>
            <a:endParaRPr/>
          </a:p>
        </p:txBody>
      </p:sp>
      <p:pic>
        <p:nvPicPr>
          <p:cNvPr id="164" name="Google Shape;164;p7"/>
          <p:cNvPicPr preferRelativeResize="0"/>
          <p:nvPr/>
        </p:nvPicPr>
        <p:blipFill>
          <a:blip r:embed="rId3">
            <a:alphaModFix/>
          </a:blip>
          <a:stretch>
            <a:fillRect/>
          </a:stretch>
        </p:blipFill>
        <p:spPr>
          <a:xfrm>
            <a:off x="4293000" y="3222375"/>
            <a:ext cx="4766325" cy="20686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g127cee21013_0_50"/>
          <p:cNvSpPr txBox="1">
            <a:spLocks noGrp="1"/>
          </p:cNvSpPr>
          <p:nvPr>
            <p:ph type="title"/>
          </p:nvPr>
        </p:nvSpPr>
        <p:spPr>
          <a:xfrm>
            <a:off x="457200" y="838200"/>
            <a:ext cx="8229600" cy="7161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US"/>
              <a:t>BMD Benefits</a:t>
            </a:r>
            <a:endParaRPr/>
          </a:p>
        </p:txBody>
      </p:sp>
      <p:sp>
        <p:nvSpPr>
          <p:cNvPr id="171" name="Google Shape;171;g127cee21013_0_50"/>
          <p:cNvSpPr txBox="1">
            <a:spLocks noGrp="1"/>
          </p:cNvSpPr>
          <p:nvPr>
            <p:ph type="body" idx="1"/>
          </p:nvPr>
        </p:nvSpPr>
        <p:spPr>
          <a:xfrm>
            <a:off x="457200" y="1600200"/>
            <a:ext cx="8229600" cy="4526100"/>
          </a:xfrm>
          <a:prstGeom prst="rect">
            <a:avLst/>
          </a:prstGeom>
        </p:spPr>
        <p:txBody>
          <a:bodyPr spcFirstLastPara="1" wrap="square" lIns="91425" tIns="45700" rIns="91425" bIns="45700" anchor="t" anchorCtr="0">
            <a:normAutofit/>
          </a:bodyPr>
          <a:lstStyle/>
          <a:p>
            <a:pPr marL="457200" lvl="0" indent="-342900" algn="l" rtl="0">
              <a:spcBef>
                <a:spcPts val="0"/>
              </a:spcBef>
              <a:spcAft>
                <a:spcPts val="0"/>
              </a:spcAft>
              <a:buSzPts val="1800"/>
              <a:buChar char="•"/>
            </a:pPr>
            <a:r>
              <a:rPr lang="en-US" sz="2700"/>
              <a:t>Volumetric Problems:</a:t>
            </a:r>
            <a:endParaRPr sz="2300"/>
          </a:p>
          <a:p>
            <a:pPr marL="914400" lvl="1" indent="-374650" algn="l" rtl="0">
              <a:spcBef>
                <a:spcPts val="0"/>
              </a:spcBef>
              <a:spcAft>
                <a:spcPts val="0"/>
              </a:spcAft>
              <a:buSzPts val="2300"/>
              <a:buChar char="–"/>
            </a:pPr>
            <a:r>
              <a:rPr lang="en-US" sz="2300"/>
              <a:t>Specific criteria</a:t>
            </a:r>
            <a:endParaRPr sz="2300"/>
          </a:p>
          <a:p>
            <a:pPr marL="1371600" lvl="2" indent="-374650" algn="l" rtl="0">
              <a:spcBef>
                <a:spcPts val="0"/>
              </a:spcBef>
              <a:spcAft>
                <a:spcPts val="0"/>
              </a:spcAft>
              <a:buSzPts val="2300"/>
              <a:buChar char="•"/>
            </a:pPr>
            <a:r>
              <a:rPr lang="en-US" sz="2300"/>
              <a:t>Overlay applications</a:t>
            </a:r>
            <a:endParaRPr sz="2300"/>
          </a:p>
          <a:p>
            <a:pPr marL="1371600" lvl="2" indent="-374650" algn="l" rtl="0">
              <a:spcBef>
                <a:spcPts val="0"/>
              </a:spcBef>
              <a:spcAft>
                <a:spcPts val="0"/>
              </a:spcAft>
              <a:buSzPts val="2300"/>
              <a:buChar char="•"/>
            </a:pPr>
            <a:r>
              <a:rPr lang="en-US" sz="2300"/>
              <a:t>Mix location</a:t>
            </a:r>
            <a:endParaRPr sz="2300"/>
          </a:p>
          <a:p>
            <a:pPr marL="914400" lvl="1" indent="-374650" algn="l" rtl="0">
              <a:spcBef>
                <a:spcPts val="0"/>
              </a:spcBef>
              <a:spcAft>
                <a:spcPts val="0"/>
              </a:spcAft>
              <a:buSzPts val="2300"/>
              <a:buChar char="–"/>
            </a:pPr>
            <a:r>
              <a:rPr lang="en-US" sz="2300"/>
              <a:t>New/recycled material </a:t>
            </a:r>
            <a:endParaRPr sz="2300"/>
          </a:p>
          <a:p>
            <a:pPr marL="914400" lvl="1" indent="-374650" algn="l" rtl="0">
              <a:spcBef>
                <a:spcPts val="0"/>
              </a:spcBef>
              <a:spcAft>
                <a:spcPts val="0"/>
              </a:spcAft>
              <a:buSzPts val="2300"/>
              <a:buChar char="–"/>
            </a:pPr>
            <a:r>
              <a:rPr lang="en-US" sz="2300"/>
              <a:t>Optimum performance</a:t>
            </a:r>
            <a:endParaRPr sz="2300"/>
          </a:p>
          <a:p>
            <a:pPr marL="914400" lvl="0" indent="0" algn="l" rtl="0">
              <a:spcBef>
                <a:spcPts val="0"/>
              </a:spcBef>
              <a:spcAft>
                <a:spcPts val="0"/>
              </a:spcAft>
              <a:buNone/>
            </a:pPr>
            <a:endParaRPr sz="2300"/>
          </a:p>
          <a:p>
            <a:pPr marL="457200" lvl="0" indent="-400050" algn="l" rtl="0">
              <a:spcBef>
                <a:spcPts val="0"/>
              </a:spcBef>
              <a:spcAft>
                <a:spcPts val="0"/>
              </a:spcAft>
              <a:buSzPts val="2700"/>
              <a:buChar char="•"/>
            </a:pPr>
            <a:r>
              <a:rPr lang="en-US" sz="2700"/>
              <a:t>BMD solutions:</a:t>
            </a:r>
            <a:endParaRPr sz="2700"/>
          </a:p>
          <a:p>
            <a:pPr marL="914400" lvl="1" indent="-374650" algn="l" rtl="0">
              <a:spcBef>
                <a:spcPts val="0"/>
              </a:spcBef>
              <a:spcAft>
                <a:spcPts val="0"/>
              </a:spcAft>
              <a:buSzPts val="2300"/>
              <a:buChar char="–"/>
            </a:pPr>
            <a:r>
              <a:rPr lang="en-US" sz="2300"/>
              <a:t>Extend/optimize service life</a:t>
            </a:r>
            <a:endParaRPr sz="2300"/>
          </a:p>
          <a:p>
            <a:pPr marL="914400" lvl="1" indent="-374650" algn="l" rtl="0">
              <a:spcBef>
                <a:spcPts val="0"/>
              </a:spcBef>
              <a:spcAft>
                <a:spcPts val="0"/>
              </a:spcAft>
              <a:buSzPts val="2300"/>
              <a:buChar char="–"/>
            </a:pPr>
            <a:r>
              <a:rPr lang="en-US" sz="2300"/>
              <a:t>Climate Change</a:t>
            </a:r>
            <a:endParaRPr sz="2300"/>
          </a:p>
          <a:p>
            <a:pPr marL="914400" lvl="1" indent="-374650" algn="l" rtl="0">
              <a:spcBef>
                <a:spcPts val="0"/>
              </a:spcBef>
              <a:spcAft>
                <a:spcPts val="0"/>
              </a:spcAft>
              <a:buSzPts val="2300"/>
              <a:buChar char="–"/>
            </a:pPr>
            <a:r>
              <a:rPr lang="en-US" sz="2300"/>
              <a:t>Economic savings</a:t>
            </a:r>
            <a:endParaRPr sz="2300"/>
          </a:p>
          <a:p>
            <a:pPr marL="1371600" lvl="2" indent="-374650" algn="l" rtl="0">
              <a:spcBef>
                <a:spcPts val="0"/>
              </a:spcBef>
              <a:spcAft>
                <a:spcPts val="0"/>
              </a:spcAft>
              <a:buSzPts val="2300"/>
              <a:buChar char="•"/>
            </a:pPr>
            <a:r>
              <a:rPr lang="en-US" sz="2300"/>
              <a:t>Cheaper binder + improved mix properties</a:t>
            </a:r>
            <a:endParaRPr sz="2300"/>
          </a:p>
          <a:p>
            <a:pPr marL="0" lvl="0" indent="0" algn="l" rtl="0">
              <a:spcBef>
                <a:spcPts val="0"/>
              </a:spcBef>
              <a:spcAft>
                <a:spcPts val="0"/>
              </a:spcAft>
              <a:buNone/>
            </a:pPr>
            <a:endParaRPr sz="2300"/>
          </a:p>
        </p:txBody>
      </p:sp>
      <p:pic>
        <p:nvPicPr>
          <p:cNvPr id="172" name="Google Shape;172;g127cee21013_0_50"/>
          <p:cNvPicPr preferRelativeResize="0"/>
          <p:nvPr/>
        </p:nvPicPr>
        <p:blipFill>
          <a:blip r:embed="rId3">
            <a:alphaModFix/>
          </a:blip>
          <a:stretch>
            <a:fillRect/>
          </a:stretch>
        </p:blipFill>
        <p:spPr>
          <a:xfrm>
            <a:off x="6289976" y="1796226"/>
            <a:ext cx="2396825" cy="23968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5"/>
          <p:cNvSpPr txBox="1">
            <a:spLocks noGrp="1"/>
          </p:cNvSpPr>
          <p:nvPr>
            <p:ph type="title"/>
          </p:nvPr>
        </p:nvSpPr>
        <p:spPr>
          <a:xfrm>
            <a:off x="457200" y="838200"/>
            <a:ext cx="8229600" cy="715962"/>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rgbClr val="09347A"/>
              </a:buClr>
              <a:buSzPts val="4000"/>
              <a:buFont typeface="Montserrat Medium"/>
              <a:buNone/>
            </a:pPr>
            <a:r>
              <a:rPr lang="en-US"/>
              <a:t>RAP and it’s contribution</a:t>
            </a:r>
            <a:endParaRPr/>
          </a:p>
        </p:txBody>
      </p:sp>
      <p:pic>
        <p:nvPicPr>
          <p:cNvPr id="179" name="Google Shape;179;p5"/>
          <p:cNvPicPr preferRelativeResize="0"/>
          <p:nvPr/>
        </p:nvPicPr>
        <p:blipFill rotWithShape="1">
          <a:blip r:embed="rId3">
            <a:alphaModFix/>
          </a:blip>
          <a:srcRect/>
          <a:stretch/>
        </p:blipFill>
        <p:spPr>
          <a:xfrm>
            <a:off x="4234350" y="3575350"/>
            <a:ext cx="4671849" cy="2504900"/>
          </a:xfrm>
          <a:prstGeom prst="rect">
            <a:avLst/>
          </a:prstGeom>
          <a:noFill/>
          <a:ln>
            <a:noFill/>
          </a:ln>
        </p:spPr>
      </p:pic>
      <p:sp>
        <p:nvSpPr>
          <p:cNvPr id="180" name="Google Shape;180;p5"/>
          <p:cNvSpPr txBox="1"/>
          <p:nvPr/>
        </p:nvSpPr>
        <p:spPr>
          <a:xfrm>
            <a:off x="619350" y="1656475"/>
            <a:ext cx="7954800" cy="3600955"/>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30302C"/>
              </a:buClr>
              <a:buSzPts val="2800"/>
              <a:buFont typeface="Arial"/>
              <a:buNone/>
            </a:pPr>
            <a:r>
              <a:rPr lang="en-US" sz="2700" b="1" i="0" u="none" strike="noStrike" cap="none">
                <a:solidFill>
                  <a:srgbClr val="30302C"/>
                </a:solidFill>
                <a:latin typeface="Arial"/>
                <a:ea typeface="Arial"/>
                <a:cs typeface="Arial"/>
                <a:sym typeface="Arial"/>
              </a:rPr>
              <a:t>Recycled Asphalt Pavement (RAP)</a:t>
            </a:r>
            <a:endParaRPr sz="2700" b="1" i="0" u="none" strike="noStrike" cap="none">
              <a:solidFill>
                <a:srgbClr val="30302C"/>
              </a:solidFill>
              <a:latin typeface="Arial"/>
              <a:ea typeface="Arial"/>
              <a:cs typeface="Arial"/>
              <a:sym typeface="Arial"/>
            </a:endParaRPr>
          </a:p>
          <a:p>
            <a:pPr marL="457200" marR="0" lvl="0" indent="-406400" algn="l" rtl="0">
              <a:lnSpc>
                <a:spcPct val="100000"/>
              </a:lnSpc>
              <a:spcBef>
                <a:spcPts val="0"/>
              </a:spcBef>
              <a:spcAft>
                <a:spcPts val="0"/>
              </a:spcAft>
              <a:buClr>
                <a:srgbClr val="30302C"/>
              </a:buClr>
              <a:buSzPts val="2800"/>
              <a:buFont typeface="Arial"/>
              <a:buChar char="-"/>
            </a:pPr>
            <a:r>
              <a:rPr lang="en-US" sz="2300" b="0" i="0" u="none" strike="noStrike" cap="none">
                <a:solidFill>
                  <a:srgbClr val="30302C"/>
                </a:solidFill>
                <a:latin typeface="Arial"/>
                <a:ea typeface="Arial"/>
                <a:cs typeface="Arial"/>
                <a:sym typeface="Arial"/>
              </a:rPr>
              <a:t>Milling and crushing existing roads</a:t>
            </a:r>
            <a:endParaRPr sz="2300" b="0" i="0" u="none" strike="noStrike" cap="none">
              <a:solidFill>
                <a:srgbClr val="30302C"/>
              </a:solidFill>
              <a:latin typeface="Arial"/>
              <a:ea typeface="Arial"/>
              <a:cs typeface="Arial"/>
              <a:sym typeface="Arial"/>
            </a:endParaRPr>
          </a:p>
          <a:p>
            <a:pPr marL="457200" marR="0" lvl="0" indent="-387350" algn="l" rtl="0">
              <a:lnSpc>
                <a:spcPct val="100000"/>
              </a:lnSpc>
              <a:spcBef>
                <a:spcPts val="0"/>
              </a:spcBef>
              <a:spcAft>
                <a:spcPts val="0"/>
              </a:spcAft>
              <a:buClr>
                <a:srgbClr val="30302C"/>
              </a:buClr>
              <a:buSzPts val="2500"/>
              <a:buFont typeface="Arial"/>
              <a:buChar char="-"/>
            </a:pPr>
            <a:r>
              <a:rPr lang="en-US" sz="2300" b="0" i="0" u="none" strike="noStrike" cap="none">
                <a:solidFill>
                  <a:srgbClr val="30302C"/>
                </a:solidFill>
                <a:latin typeface="Arial"/>
                <a:ea typeface="Arial"/>
                <a:cs typeface="Arial"/>
                <a:sym typeface="Arial"/>
              </a:rPr>
              <a:t>Surface AC       100% recyclable!</a:t>
            </a:r>
            <a:endParaRPr sz="2300" b="0" i="0" u="none" strike="noStrike" cap="none">
              <a:solidFill>
                <a:srgbClr val="30302C"/>
              </a:solidFill>
              <a:latin typeface="Arial"/>
              <a:ea typeface="Arial"/>
              <a:cs typeface="Arial"/>
              <a:sym typeface="Arial"/>
            </a:endParaRPr>
          </a:p>
          <a:p>
            <a:pPr marL="457200" marR="0" lvl="0" indent="-387350" algn="l" rtl="0">
              <a:lnSpc>
                <a:spcPct val="100000"/>
              </a:lnSpc>
              <a:spcBef>
                <a:spcPts val="0"/>
              </a:spcBef>
              <a:spcAft>
                <a:spcPts val="0"/>
              </a:spcAft>
              <a:buClr>
                <a:srgbClr val="30302C"/>
              </a:buClr>
              <a:buSzPts val="2500"/>
              <a:buFont typeface="Arial"/>
              <a:buChar char="-"/>
            </a:pPr>
            <a:r>
              <a:rPr lang="en-US" sz="2300" b="0" i="0" u="none" strike="noStrike" cap="none">
                <a:solidFill>
                  <a:srgbClr val="30302C"/>
                </a:solidFill>
                <a:latin typeface="Arial"/>
                <a:ea typeface="Arial"/>
                <a:cs typeface="Arial"/>
                <a:sym typeface="Arial"/>
              </a:rPr>
              <a:t>Available aged RAP binder</a:t>
            </a:r>
            <a:endParaRPr sz="2300" b="0" i="0" u="none" strike="noStrike" cap="none">
              <a:solidFill>
                <a:srgbClr val="30302C"/>
              </a:solidFill>
              <a:latin typeface="Arial"/>
              <a:ea typeface="Arial"/>
              <a:cs typeface="Arial"/>
              <a:sym typeface="Arial"/>
            </a:endParaRPr>
          </a:p>
          <a:p>
            <a:pPr marL="457200" marR="0" lvl="0" indent="-387350" algn="l" rtl="0">
              <a:lnSpc>
                <a:spcPct val="100000"/>
              </a:lnSpc>
              <a:spcBef>
                <a:spcPts val="0"/>
              </a:spcBef>
              <a:spcAft>
                <a:spcPts val="0"/>
              </a:spcAft>
              <a:buClr>
                <a:srgbClr val="30302C"/>
              </a:buClr>
              <a:buSzPts val="2500"/>
              <a:buFont typeface="Arial"/>
              <a:buChar char="-"/>
            </a:pPr>
            <a:r>
              <a:rPr lang="en-US" sz="2300" b="0" i="0" u="none" strike="noStrike" cap="none">
                <a:solidFill>
                  <a:srgbClr val="30302C"/>
                </a:solidFill>
                <a:latin typeface="Arial"/>
                <a:ea typeface="Arial"/>
                <a:cs typeface="Arial"/>
                <a:sym typeface="Arial"/>
              </a:rPr>
              <a:t>Recycled aggregate</a:t>
            </a:r>
            <a:endParaRPr sz="2300" b="0" i="0" u="none" strike="noStrike" cap="none">
              <a:solidFill>
                <a:srgbClr val="30302C"/>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500"/>
              <a:buFont typeface="Arial"/>
              <a:buNone/>
            </a:pPr>
            <a:endParaRPr sz="2500" b="0" i="0" u="none" strike="noStrike" cap="none">
              <a:solidFill>
                <a:srgbClr val="30302C"/>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700"/>
              <a:buFont typeface="Arial"/>
              <a:buNone/>
            </a:pPr>
            <a:r>
              <a:rPr lang="en-US" sz="2700" b="1" i="0" u="none" strike="noStrike" cap="none">
                <a:solidFill>
                  <a:srgbClr val="30302C"/>
                </a:solidFill>
                <a:latin typeface="Arial"/>
                <a:ea typeface="Arial"/>
                <a:cs typeface="Arial"/>
                <a:sym typeface="Arial"/>
              </a:rPr>
              <a:t>RAP benefits</a:t>
            </a:r>
            <a:endParaRPr sz="2700" b="1" i="0" u="none" strike="noStrike" cap="none">
              <a:solidFill>
                <a:srgbClr val="30302C"/>
              </a:solidFill>
              <a:latin typeface="Arial"/>
              <a:ea typeface="Arial"/>
              <a:cs typeface="Arial"/>
              <a:sym typeface="Arial"/>
            </a:endParaRPr>
          </a:p>
          <a:p>
            <a:pPr marL="457200" marR="0" lvl="0" indent="-387350" algn="l" rtl="0">
              <a:lnSpc>
                <a:spcPct val="100000"/>
              </a:lnSpc>
              <a:spcBef>
                <a:spcPts val="0"/>
              </a:spcBef>
              <a:spcAft>
                <a:spcPts val="0"/>
              </a:spcAft>
              <a:buClr>
                <a:srgbClr val="30302C"/>
              </a:buClr>
              <a:buSzPts val="2500"/>
              <a:buFont typeface="Arial"/>
              <a:buChar char="-"/>
            </a:pPr>
            <a:r>
              <a:rPr lang="en-US" sz="2300" b="0" i="0" u="none" strike="noStrike" cap="none">
                <a:solidFill>
                  <a:srgbClr val="30302C"/>
                </a:solidFill>
                <a:latin typeface="Arial"/>
                <a:ea typeface="Arial"/>
                <a:cs typeface="Arial"/>
                <a:sym typeface="Arial"/>
              </a:rPr>
              <a:t>Economic</a:t>
            </a:r>
            <a:endParaRPr sz="2300" b="0" i="0" u="none" strike="noStrike" cap="none">
              <a:solidFill>
                <a:srgbClr val="30302C"/>
              </a:solidFill>
              <a:latin typeface="Arial"/>
              <a:ea typeface="Arial"/>
              <a:cs typeface="Arial"/>
              <a:sym typeface="Arial"/>
            </a:endParaRPr>
          </a:p>
          <a:p>
            <a:pPr marL="457200" marR="0" lvl="0" indent="-387350" algn="l" rtl="0">
              <a:lnSpc>
                <a:spcPct val="100000"/>
              </a:lnSpc>
              <a:spcBef>
                <a:spcPts val="0"/>
              </a:spcBef>
              <a:spcAft>
                <a:spcPts val="0"/>
              </a:spcAft>
              <a:buClr>
                <a:srgbClr val="30302C"/>
              </a:buClr>
              <a:buSzPts val="2500"/>
              <a:buFont typeface="Arial"/>
              <a:buChar char="-"/>
            </a:pPr>
            <a:r>
              <a:rPr lang="en-US" sz="2300" b="0" i="0" u="none" strike="noStrike" cap="none">
                <a:solidFill>
                  <a:srgbClr val="30302C"/>
                </a:solidFill>
                <a:latin typeface="Arial"/>
                <a:ea typeface="Arial"/>
                <a:cs typeface="Arial"/>
                <a:sym typeface="Arial"/>
              </a:rPr>
              <a:t>Environmental</a:t>
            </a:r>
            <a:endParaRPr sz="2300" b="0" i="0" u="none" strike="noStrike" cap="none">
              <a:solidFill>
                <a:srgbClr val="30302C"/>
              </a:solidFill>
              <a:latin typeface="Arial"/>
              <a:ea typeface="Arial"/>
              <a:cs typeface="Arial"/>
              <a:sym typeface="Arial"/>
            </a:endParaRPr>
          </a:p>
        </p:txBody>
      </p:sp>
      <p:sp>
        <p:nvSpPr>
          <p:cNvPr id="181" name="Google Shape;181;p5"/>
          <p:cNvSpPr/>
          <p:nvPr/>
        </p:nvSpPr>
        <p:spPr>
          <a:xfrm>
            <a:off x="2775200" y="2610425"/>
            <a:ext cx="438900" cy="2193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Photo. Workers in safety vests and helmets examining pavement from the side of a highway.">
            <a:extLst>
              <a:ext uri="{FF2B5EF4-FFF2-40B4-BE49-F238E27FC236}">
                <a16:creationId xmlns:a16="http://schemas.microsoft.com/office/drawing/2014/main" id="{04F9BFE8-3849-61EC-A972-65201146F7F4}"/>
              </a:ext>
            </a:extLst>
          </p:cNvPr>
          <p:cNvPicPr>
            <a:picLocks noChangeAspect="1" noChangeArrowheads="1"/>
          </p:cNvPicPr>
          <p:nvPr/>
        </p:nvPicPr>
        <p:blipFill>
          <a:blip r:embed="rId3">
            <a:alphaModFix amt="43000"/>
            <a:extLst>
              <a:ext uri="{28A0092B-C50C-407E-A947-70E740481C1C}">
                <a14:useLocalDpi xmlns:a14="http://schemas.microsoft.com/office/drawing/2010/main" val="0"/>
              </a:ext>
            </a:extLst>
          </a:blip>
          <a:srcRect/>
          <a:stretch>
            <a:fillRect/>
          </a:stretch>
        </p:blipFill>
        <p:spPr bwMode="auto">
          <a:xfrm>
            <a:off x="4991208" y="2773311"/>
            <a:ext cx="2345259" cy="312438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452718" y="817001"/>
            <a:ext cx="1828800" cy="715962"/>
          </a:xfrm>
        </p:spPr>
        <p:txBody>
          <a:bodyPr>
            <a:normAutofit/>
          </a:bodyPr>
          <a:lstStyle/>
          <a:p>
            <a:pPr algn="l"/>
            <a:r>
              <a:rPr lang="en-US" sz="2400" dirty="0">
                <a:latin typeface="Times New Roman" panose="02020603050405020304" pitchFamily="18" charset="0"/>
                <a:cs typeface="Times New Roman" panose="02020603050405020304" pitchFamily="18" charset="0"/>
              </a:rPr>
              <a:t>Introduction</a:t>
            </a:r>
          </a:p>
        </p:txBody>
      </p:sp>
      <p:sp>
        <p:nvSpPr>
          <p:cNvPr id="3" name="Content Placeholder 2"/>
          <p:cNvSpPr>
            <a:spLocks noGrp="1"/>
          </p:cNvSpPr>
          <p:nvPr>
            <p:ph idx="1"/>
          </p:nvPr>
        </p:nvSpPr>
        <p:spPr>
          <a:xfrm>
            <a:off x="530206" y="1846387"/>
            <a:ext cx="3502623" cy="986305"/>
          </a:xfrm>
          <a:noFill/>
          <a:ln>
            <a:solidFill>
              <a:schemeClr val="tx1"/>
            </a:solidFill>
          </a:ln>
        </p:spPr>
        <p:txBody>
          <a:bodyPr>
            <a:normAutofit/>
          </a:bodyPr>
          <a:lstStyle/>
          <a:p>
            <a:pPr marL="0" indent="0">
              <a:buNone/>
            </a:pPr>
            <a:r>
              <a:rPr lang="en-US" sz="1600" dirty="0">
                <a:latin typeface="Times New Roman" panose="02020603050405020304" pitchFamily="18" charset="0"/>
                <a:cs typeface="Times New Roman" panose="02020603050405020304" pitchFamily="18" charset="0"/>
              </a:rPr>
              <a:t>Crack has become one of the primary defects in pavement, which seriously affects the service life of pavement.</a:t>
            </a:r>
            <a:endParaRPr lang="en-US" sz="1100" dirty="0">
              <a:latin typeface="Times New Roman" panose="02020603050405020304" pitchFamily="18" charset="0"/>
              <a:cs typeface="Times New Roman" panose="02020603050405020304" pitchFamily="18" charset="0"/>
            </a:endParaRPr>
          </a:p>
        </p:txBody>
      </p:sp>
      <p:sp>
        <p:nvSpPr>
          <p:cNvPr id="16" name="TextBox 15">
            <a:extLst>
              <a:ext uri="{FF2B5EF4-FFF2-40B4-BE49-F238E27FC236}">
                <a16:creationId xmlns:a16="http://schemas.microsoft.com/office/drawing/2014/main" id="{565DA979-0D85-4942-9E4A-84BDE3156D31}"/>
              </a:ext>
            </a:extLst>
          </p:cNvPr>
          <p:cNvSpPr txBox="1"/>
          <p:nvPr/>
        </p:nvSpPr>
        <p:spPr>
          <a:xfrm>
            <a:off x="530206" y="5704046"/>
            <a:ext cx="1274159" cy="200055"/>
          </a:xfrm>
          <a:prstGeom prst="rect">
            <a:avLst/>
          </a:prstGeom>
          <a:noFill/>
        </p:spPr>
        <p:txBody>
          <a:bodyPr wrap="square">
            <a:spAutoFit/>
          </a:bodyPr>
          <a:lstStyle/>
          <a:p>
            <a:r>
              <a:rPr lang="en-US" sz="700" dirty="0"/>
              <a:t>From: Deep Crack</a:t>
            </a:r>
          </a:p>
        </p:txBody>
      </p:sp>
      <p:sp>
        <p:nvSpPr>
          <p:cNvPr id="18" name="圆角矩形 82">
            <a:extLst>
              <a:ext uri="{FF2B5EF4-FFF2-40B4-BE49-F238E27FC236}">
                <a16:creationId xmlns:a16="http://schemas.microsoft.com/office/drawing/2014/main" id="{403402F4-F78C-4EC0-8A33-32A9DF930F6E}"/>
              </a:ext>
            </a:extLst>
          </p:cNvPr>
          <p:cNvSpPr/>
          <p:nvPr/>
        </p:nvSpPr>
        <p:spPr>
          <a:xfrm>
            <a:off x="511613" y="3125091"/>
            <a:ext cx="3502623" cy="2534930"/>
          </a:xfrm>
          <a:prstGeom prst="roundRect">
            <a:avLst>
              <a:gd name="adj" fmla="val 5949"/>
            </a:avLst>
          </a:prstGeom>
          <a:noFill/>
          <a:ln w="19050">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p>
        </p:txBody>
      </p:sp>
      <p:sp>
        <p:nvSpPr>
          <p:cNvPr id="24" name="Content Placeholder 2">
            <a:extLst>
              <a:ext uri="{FF2B5EF4-FFF2-40B4-BE49-F238E27FC236}">
                <a16:creationId xmlns:a16="http://schemas.microsoft.com/office/drawing/2014/main" id="{82B7C76D-4659-4819-B068-61C6A09E3D0B}"/>
              </a:ext>
            </a:extLst>
          </p:cNvPr>
          <p:cNvSpPr txBox="1">
            <a:spLocks/>
          </p:cNvSpPr>
          <p:nvPr/>
        </p:nvSpPr>
        <p:spPr>
          <a:xfrm>
            <a:off x="5059324" y="1886401"/>
            <a:ext cx="2146000" cy="296598"/>
          </a:xfrm>
          <a:prstGeom prst="rect">
            <a:avLst/>
          </a:prstGeom>
          <a:noFill/>
          <a:ln>
            <a:solidFill>
              <a:schemeClr val="tx1"/>
            </a:solidFill>
          </a:ln>
        </p:spPr>
        <p:txBody>
          <a:bodyPr vert="horz" lIns="91440" tIns="45720" rIns="91440" bIns="45720" rtlCol="0">
            <a:normAutofit fontScale="925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lumMod val="90000"/>
                    <a:lumOff val="10000"/>
                  </a:schemeClr>
                </a:solidFill>
                <a:latin typeface="Gotham-Book"/>
                <a:ea typeface="+mn-ea"/>
                <a:cs typeface="Gotham-Book"/>
              </a:defRPr>
            </a:lvl1pPr>
            <a:lvl2pPr marL="742950" indent="-285750" algn="l" defTabSz="914400" rtl="0" eaLnBrk="1" latinLnBrk="0" hangingPunct="1">
              <a:spcBef>
                <a:spcPct val="20000"/>
              </a:spcBef>
              <a:buFont typeface="Arial" pitchFamily="34" charset="0"/>
              <a:buChar char="–"/>
              <a:defRPr sz="2800" kern="1200" cap="none" baseline="0">
                <a:solidFill>
                  <a:schemeClr val="tx1">
                    <a:lumMod val="90000"/>
                    <a:lumOff val="10000"/>
                  </a:schemeClr>
                </a:solidFill>
                <a:latin typeface="Gotham-Book"/>
                <a:ea typeface="+mn-ea"/>
                <a:cs typeface="Gotham-Book"/>
              </a:defRPr>
            </a:lvl2pPr>
            <a:lvl3pPr marL="1143000" indent="-228600" algn="l" defTabSz="914400" rtl="0" eaLnBrk="1" latinLnBrk="0" hangingPunct="1">
              <a:spcBef>
                <a:spcPct val="20000"/>
              </a:spcBef>
              <a:buFont typeface="Arial" pitchFamily="34" charset="0"/>
              <a:buChar char="•"/>
              <a:defRPr sz="2400" kern="1200">
                <a:solidFill>
                  <a:schemeClr val="tx1">
                    <a:lumMod val="90000"/>
                    <a:lumOff val="10000"/>
                  </a:schemeClr>
                </a:solidFill>
                <a:latin typeface="Gotham-Book"/>
                <a:ea typeface="+mn-ea"/>
                <a:cs typeface="Gotham-Book"/>
              </a:defRPr>
            </a:lvl3pPr>
            <a:lvl4pPr marL="1600200" indent="-228600" algn="l" defTabSz="914400" rtl="0" eaLnBrk="1" latinLnBrk="0" hangingPunct="1">
              <a:spcBef>
                <a:spcPct val="20000"/>
              </a:spcBef>
              <a:buFont typeface="Arial" pitchFamily="34" charset="0"/>
              <a:buChar char="–"/>
              <a:defRPr sz="2000" kern="1200">
                <a:solidFill>
                  <a:schemeClr val="tx1">
                    <a:lumMod val="90000"/>
                    <a:lumOff val="10000"/>
                  </a:schemeClr>
                </a:solidFill>
                <a:latin typeface="Gotham-Book"/>
                <a:ea typeface="+mn-ea"/>
                <a:cs typeface="Gotham-Book"/>
              </a:defRPr>
            </a:lvl4pPr>
            <a:lvl5pPr marL="2057400" indent="-228600" algn="l" defTabSz="914400" rtl="0" eaLnBrk="1" latinLnBrk="0" hangingPunct="1">
              <a:spcBef>
                <a:spcPct val="20000"/>
              </a:spcBef>
              <a:buFont typeface="Arial" pitchFamily="34" charset="0"/>
              <a:buChar char="»"/>
              <a:defRPr sz="2000" kern="1200">
                <a:solidFill>
                  <a:schemeClr val="tx1">
                    <a:lumMod val="90000"/>
                    <a:lumOff val="10000"/>
                  </a:schemeClr>
                </a:solidFill>
                <a:latin typeface="Gotham-Book"/>
                <a:ea typeface="+mn-ea"/>
                <a:cs typeface="Gotham-Book"/>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buFont typeface="Arial" pitchFamily="34" charset="0"/>
              <a:buNone/>
            </a:pPr>
            <a:r>
              <a:rPr lang="en-US" sz="1600" dirty="0">
                <a:solidFill>
                  <a:schemeClr val="tx1"/>
                </a:solidFill>
                <a:latin typeface="Times New Roman" panose="02020603050405020304" pitchFamily="18" charset="0"/>
                <a:cs typeface="Times New Roman" panose="02020603050405020304" pitchFamily="18" charset="0"/>
              </a:rPr>
              <a:t>Traditional inspection: </a:t>
            </a:r>
          </a:p>
        </p:txBody>
      </p:sp>
      <p:sp>
        <p:nvSpPr>
          <p:cNvPr id="11" name="Arrow: Right 10">
            <a:extLst>
              <a:ext uri="{FF2B5EF4-FFF2-40B4-BE49-F238E27FC236}">
                <a16:creationId xmlns:a16="http://schemas.microsoft.com/office/drawing/2014/main" id="{AE98CD1F-6FF8-4032-86E8-B1E159D501D0}"/>
              </a:ext>
            </a:extLst>
          </p:cNvPr>
          <p:cNvSpPr/>
          <p:nvPr/>
        </p:nvSpPr>
        <p:spPr>
          <a:xfrm>
            <a:off x="7990046" y="3551458"/>
            <a:ext cx="304800" cy="457201"/>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C1A89F5F-E797-A4E1-9C14-B99725B3C726}"/>
              </a:ext>
            </a:extLst>
          </p:cNvPr>
          <p:cNvPicPr>
            <a:picLocks noChangeAspect="1"/>
          </p:cNvPicPr>
          <p:nvPr/>
        </p:nvPicPr>
        <p:blipFill>
          <a:blip r:embed="rId4"/>
          <a:stretch>
            <a:fillRect/>
          </a:stretch>
        </p:blipFill>
        <p:spPr>
          <a:xfrm>
            <a:off x="645895" y="4444798"/>
            <a:ext cx="1571916" cy="1109588"/>
          </a:xfrm>
          <a:prstGeom prst="rect">
            <a:avLst/>
          </a:prstGeom>
        </p:spPr>
      </p:pic>
      <p:pic>
        <p:nvPicPr>
          <p:cNvPr id="8" name="Picture 7">
            <a:extLst>
              <a:ext uri="{FF2B5EF4-FFF2-40B4-BE49-F238E27FC236}">
                <a16:creationId xmlns:a16="http://schemas.microsoft.com/office/drawing/2014/main" id="{87660B0B-2E77-2A63-E1C6-905630C71CA0}"/>
              </a:ext>
            </a:extLst>
          </p:cNvPr>
          <p:cNvPicPr>
            <a:picLocks noChangeAspect="1"/>
          </p:cNvPicPr>
          <p:nvPr/>
        </p:nvPicPr>
        <p:blipFill>
          <a:blip r:embed="rId5"/>
          <a:stretch>
            <a:fillRect/>
          </a:stretch>
        </p:blipFill>
        <p:spPr>
          <a:xfrm>
            <a:off x="645895" y="3225393"/>
            <a:ext cx="1573763" cy="1110891"/>
          </a:xfrm>
          <a:prstGeom prst="rect">
            <a:avLst/>
          </a:prstGeom>
        </p:spPr>
      </p:pic>
      <p:pic>
        <p:nvPicPr>
          <p:cNvPr id="10" name="Picture 9">
            <a:extLst>
              <a:ext uri="{FF2B5EF4-FFF2-40B4-BE49-F238E27FC236}">
                <a16:creationId xmlns:a16="http://schemas.microsoft.com/office/drawing/2014/main" id="{D19D355C-3C82-47F8-5244-AA714C4F55E1}"/>
              </a:ext>
            </a:extLst>
          </p:cNvPr>
          <p:cNvPicPr>
            <a:picLocks noChangeAspect="1"/>
          </p:cNvPicPr>
          <p:nvPr/>
        </p:nvPicPr>
        <p:blipFill>
          <a:blip r:embed="rId6"/>
          <a:stretch>
            <a:fillRect/>
          </a:stretch>
        </p:blipFill>
        <p:spPr>
          <a:xfrm>
            <a:off x="2320252" y="3224614"/>
            <a:ext cx="1573763" cy="1110892"/>
          </a:xfrm>
          <a:prstGeom prst="rect">
            <a:avLst/>
          </a:prstGeom>
        </p:spPr>
      </p:pic>
      <p:pic>
        <p:nvPicPr>
          <p:cNvPr id="20" name="Picture 19">
            <a:extLst>
              <a:ext uri="{FF2B5EF4-FFF2-40B4-BE49-F238E27FC236}">
                <a16:creationId xmlns:a16="http://schemas.microsoft.com/office/drawing/2014/main" id="{9E3D1BB5-7508-F215-4069-789988FFAA69}"/>
              </a:ext>
            </a:extLst>
          </p:cNvPr>
          <p:cNvPicPr>
            <a:picLocks noChangeAspect="1"/>
          </p:cNvPicPr>
          <p:nvPr/>
        </p:nvPicPr>
        <p:blipFill>
          <a:blip r:embed="rId7"/>
          <a:stretch>
            <a:fillRect/>
          </a:stretch>
        </p:blipFill>
        <p:spPr>
          <a:xfrm>
            <a:off x="2321175" y="4444798"/>
            <a:ext cx="1571916" cy="1109588"/>
          </a:xfrm>
          <a:prstGeom prst="rect">
            <a:avLst/>
          </a:prstGeom>
        </p:spPr>
      </p:pic>
      <p:sp>
        <p:nvSpPr>
          <p:cNvPr id="21" name="椭圆 45">
            <a:extLst>
              <a:ext uri="{FF2B5EF4-FFF2-40B4-BE49-F238E27FC236}">
                <a16:creationId xmlns:a16="http://schemas.microsoft.com/office/drawing/2014/main" id="{07A09E91-AD6D-4F90-B41E-940303D49B6C}"/>
              </a:ext>
            </a:extLst>
          </p:cNvPr>
          <p:cNvSpPr/>
          <p:nvPr/>
        </p:nvSpPr>
        <p:spPr>
          <a:xfrm>
            <a:off x="1869491" y="3952248"/>
            <a:ext cx="817422" cy="845203"/>
          </a:xfrm>
          <a:prstGeom prst="ellipse">
            <a:avLst/>
          </a:prstGeom>
          <a:solidFill>
            <a:srgbClr val="FFFFFF">
              <a:alpha val="6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22" name="文本框 52">
            <a:extLst>
              <a:ext uri="{FF2B5EF4-FFF2-40B4-BE49-F238E27FC236}">
                <a16:creationId xmlns:a16="http://schemas.microsoft.com/office/drawing/2014/main" id="{9AA6E9B4-9959-4289-9BAF-05AAB5D5526A}"/>
              </a:ext>
            </a:extLst>
          </p:cNvPr>
          <p:cNvSpPr txBox="1"/>
          <p:nvPr/>
        </p:nvSpPr>
        <p:spPr>
          <a:xfrm>
            <a:off x="1862529" y="4107644"/>
            <a:ext cx="813428" cy="516745"/>
          </a:xfrm>
          <a:prstGeom prst="rect">
            <a:avLst/>
          </a:prstGeom>
          <a:noFill/>
        </p:spPr>
        <p:txBody>
          <a:bodyPr wrap="square" lIns="36000" rIns="36000" rtlCol="0">
            <a:spAutoFit/>
          </a:bodyPr>
          <a:lstStyle/>
          <a:p>
            <a:pPr algn="ctr">
              <a:lnSpc>
                <a:spcPct val="120000"/>
              </a:lnSpc>
            </a:pPr>
            <a:r>
              <a:rPr lang="en-US" altLang="zh-CN" sz="1200" b="1"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Pavement Crack</a:t>
            </a:r>
            <a:endParaRPr lang="zh-CN" altLang="en-US" sz="1200" b="1"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5" name="Content Placeholder 2">
            <a:extLst>
              <a:ext uri="{FF2B5EF4-FFF2-40B4-BE49-F238E27FC236}">
                <a16:creationId xmlns:a16="http://schemas.microsoft.com/office/drawing/2014/main" id="{C0FC367E-07A2-42F8-25C9-FABE34003E5B}"/>
              </a:ext>
            </a:extLst>
          </p:cNvPr>
          <p:cNvSpPr txBox="1">
            <a:spLocks/>
          </p:cNvSpPr>
          <p:nvPr/>
        </p:nvSpPr>
        <p:spPr>
          <a:xfrm>
            <a:off x="5110210" y="2796386"/>
            <a:ext cx="2044229" cy="1235388"/>
          </a:xfrm>
          <a:prstGeom prst="rect">
            <a:avLst/>
          </a:prstGeom>
          <a:noFill/>
          <a:ln>
            <a:solidFill>
              <a:schemeClr val="tx1"/>
            </a:solidFill>
          </a:ln>
        </p:spPr>
        <p:txBody>
          <a:bodyPr vert="horz" lIns="91440" tIns="45720" rIns="91440" bIns="45720" rtlCol="0">
            <a:normAutofit fontScale="850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lumMod val="90000"/>
                    <a:lumOff val="10000"/>
                  </a:schemeClr>
                </a:solidFill>
                <a:latin typeface="Gotham-Book"/>
                <a:ea typeface="+mn-ea"/>
                <a:cs typeface="Gotham-Book"/>
              </a:defRPr>
            </a:lvl1pPr>
            <a:lvl2pPr marL="742950" indent="-285750" algn="l" defTabSz="914400" rtl="0" eaLnBrk="1" latinLnBrk="0" hangingPunct="1">
              <a:spcBef>
                <a:spcPct val="20000"/>
              </a:spcBef>
              <a:buFont typeface="Arial" pitchFamily="34" charset="0"/>
              <a:buChar char="–"/>
              <a:defRPr sz="2800" kern="1200" cap="none" baseline="0">
                <a:solidFill>
                  <a:schemeClr val="tx1">
                    <a:lumMod val="90000"/>
                    <a:lumOff val="10000"/>
                  </a:schemeClr>
                </a:solidFill>
                <a:latin typeface="Gotham-Book"/>
                <a:ea typeface="+mn-ea"/>
                <a:cs typeface="Gotham-Book"/>
              </a:defRPr>
            </a:lvl2pPr>
            <a:lvl3pPr marL="1143000" indent="-228600" algn="l" defTabSz="914400" rtl="0" eaLnBrk="1" latinLnBrk="0" hangingPunct="1">
              <a:spcBef>
                <a:spcPct val="20000"/>
              </a:spcBef>
              <a:buFont typeface="Arial" pitchFamily="34" charset="0"/>
              <a:buChar char="•"/>
              <a:defRPr sz="2400" kern="1200">
                <a:solidFill>
                  <a:schemeClr val="tx1">
                    <a:lumMod val="90000"/>
                    <a:lumOff val="10000"/>
                  </a:schemeClr>
                </a:solidFill>
                <a:latin typeface="Gotham-Book"/>
                <a:ea typeface="+mn-ea"/>
                <a:cs typeface="Gotham-Book"/>
              </a:defRPr>
            </a:lvl3pPr>
            <a:lvl4pPr marL="1600200" indent="-228600" algn="l" defTabSz="914400" rtl="0" eaLnBrk="1" latinLnBrk="0" hangingPunct="1">
              <a:spcBef>
                <a:spcPct val="20000"/>
              </a:spcBef>
              <a:buFont typeface="Arial" pitchFamily="34" charset="0"/>
              <a:buChar char="–"/>
              <a:defRPr sz="2000" kern="1200">
                <a:solidFill>
                  <a:schemeClr val="tx1">
                    <a:lumMod val="90000"/>
                    <a:lumOff val="10000"/>
                  </a:schemeClr>
                </a:solidFill>
                <a:latin typeface="Gotham-Book"/>
                <a:ea typeface="+mn-ea"/>
                <a:cs typeface="Gotham-Book"/>
              </a:defRPr>
            </a:lvl4pPr>
            <a:lvl5pPr marL="2057400" indent="-228600" algn="l" defTabSz="914400" rtl="0" eaLnBrk="1" latinLnBrk="0" hangingPunct="1">
              <a:spcBef>
                <a:spcPct val="20000"/>
              </a:spcBef>
              <a:buFont typeface="Arial" pitchFamily="34" charset="0"/>
              <a:buChar char="»"/>
              <a:defRPr sz="2000" kern="1200">
                <a:solidFill>
                  <a:schemeClr val="tx1">
                    <a:lumMod val="90000"/>
                    <a:lumOff val="10000"/>
                  </a:schemeClr>
                </a:solidFill>
                <a:latin typeface="Gotham-Book"/>
                <a:ea typeface="+mn-ea"/>
                <a:cs typeface="Gotham-Book"/>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buFont typeface="Arial" pitchFamily="34" charset="0"/>
              <a:buNone/>
            </a:pPr>
            <a:r>
              <a:rPr lang="en-US" sz="1800" dirty="0">
                <a:solidFill>
                  <a:schemeClr val="tx1"/>
                </a:solidFill>
                <a:latin typeface="Times New Roman" panose="02020603050405020304" pitchFamily="18" charset="0"/>
                <a:cs typeface="Times New Roman" panose="02020603050405020304" pitchFamily="18" charset="0"/>
              </a:rPr>
              <a:t>Cons:</a:t>
            </a:r>
          </a:p>
          <a:p>
            <a:pPr algn="just"/>
            <a:r>
              <a:rPr lang="en-US" sz="1800" dirty="0">
                <a:solidFill>
                  <a:schemeClr val="tx1"/>
                </a:solidFill>
                <a:latin typeface="Times New Roman" panose="02020603050405020304" pitchFamily="18" charset="0"/>
                <a:cs typeface="Times New Roman" panose="02020603050405020304" pitchFamily="18" charset="0"/>
              </a:rPr>
              <a:t>Time-consuming</a:t>
            </a:r>
          </a:p>
          <a:p>
            <a:pPr algn="just"/>
            <a:r>
              <a:rPr lang="en-US" sz="1800" dirty="0">
                <a:solidFill>
                  <a:schemeClr val="tx1"/>
                </a:solidFill>
                <a:latin typeface="Times New Roman" panose="02020603050405020304" pitchFamily="18" charset="0"/>
                <a:cs typeface="Times New Roman" panose="02020603050405020304" pitchFamily="18" charset="0"/>
              </a:rPr>
              <a:t>Labor-intensive</a:t>
            </a:r>
          </a:p>
          <a:p>
            <a:pPr algn="just"/>
            <a:r>
              <a:rPr lang="en-US" sz="1800" dirty="0">
                <a:solidFill>
                  <a:schemeClr val="tx1"/>
                </a:solidFill>
                <a:latin typeface="Times New Roman" panose="02020603050405020304" pitchFamily="18" charset="0"/>
                <a:cs typeface="Times New Roman" panose="02020603050405020304" pitchFamily="18" charset="0"/>
              </a:rPr>
              <a:t>Dangerous</a:t>
            </a:r>
          </a:p>
          <a:p>
            <a:pPr algn="just"/>
            <a:r>
              <a:rPr lang="en-US" sz="1800" dirty="0">
                <a:solidFill>
                  <a:schemeClr val="tx1"/>
                </a:solidFill>
                <a:latin typeface="Times New Roman" panose="02020603050405020304" pitchFamily="18" charset="0"/>
                <a:cs typeface="Times New Roman" panose="02020603050405020304" pitchFamily="18" charset="0"/>
              </a:rPr>
              <a:t>Affect Traffic Flow</a:t>
            </a:r>
            <a:endParaRPr lang="en-US" sz="1000" dirty="0">
              <a:solidFill>
                <a:schemeClr val="tx1"/>
              </a:solidFill>
              <a:latin typeface="Times New Roman" panose="02020603050405020304" pitchFamily="18" charset="0"/>
              <a:cs typeface="Times New Roman" panose="02020603050405020304" pitchFamily="18" charset="0"/>
            </a:endParaRPr>
          </a:p>
        </p:txBody>
      </p:sp>
      <p:sp>
        <p:nvSpPr>
          <p:cNvPr id="26" name="Arrow: Right 10">
            <a:extLst>
              <a:ext uri="{FF2B5EF4-FFF2-40B4-BE49-F238E27FC236}">
                <a16:creationId xmlns:a16="http://schemas.microsoft.com/office/drawing/2014/main" id="{358E8104-A997-85ED-813B-224012DF9580}"/>
              </a:ext>
            </a:extLst>
          </p:cNvPr>
          <p:cNvSpPr/>
          <p:nvPr/>
        </p:nvSpPr>
        <p:spPr>
          <a:xfrm>
            <a:off x="4373097" y="3551459"/>
            <a:ext cx="304800" cy="457201"/>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34F8E59A-BADF-19EB-FD79-D7389211BD0C}"/>
              </a:ext>
            </a:extLst>
          </p:cNvPr>
          <p:cNvSpPr txBox="1"/>
          <p:nvPr/>
        </p:nvSpPr>
        <p:spPr>
          <a:xfrm>
            <a:off x="4941276" y="5920775"/>
            <a:ext cx="2245707" cy="307777"/>
          </a:xfrm>
          <a:prstGeom prst="rect">
            <a:avLst/>
          </a:prstGeom>
          <a:noFill/>
        </p:spPr>
        <p:txBody>
          <a:bodyPr wrap="square">
            <a:spAutoFit/>
          </a:bodyPr>
          <a:lstStyle/>
          <a:p>
            <a:r>
              <a:rPr lang="en-US" sz="700" dirty="0" err="1"/>
              <a:t>From:https</a:t>
            </a:r>
            <a:r>
              <a:rPr lang="en-US" sz="700" dirty="0"/>
              <a:t>://</a:t>
            </a:r>
            <a:r>
              <a:rPr lang="en-US" sz="700" dirty="0" err="1"/>
              <a:t>www.fhwa.dot.gov</a:t>
            </a:r>
            <a:r>
              <a:rPr lang="en-US" sz="700" dirty="0"/>
              <a:t>/publications/research/infrastructure/pavements/</a:t>
            </a:r>
            <a:r>
              <a:rPr lang="en-US" sz="700" dirty="0" err="1"/>
              <a:t>ltpp</a:t>
            </a:r>
            <a:r>
              <a:rPr lang="en-US" sz="700" dirty="0"/>
              <a:t>/15049/007.cfm</a:t>
            </a:r>
          </a:p>
        </p:txBody>
      </p:sp>
    </p:spTree>
    <p:extLst>
      <p:ext uri="{BB962C8B-B14F-4D97-AF65-F5344CB8AC3E}">
        <p14:creationId xmlns:p14="http://schemas.microsoft.com/office/powerpoint/2010/main" val="1360684563"/>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g1231ebf4157_0_23"/>
          <p:cNvSpPr txBox="1">
            <a:spLocks noGrp="1"/>
          </p:cNvSpPr>
          <p:nvPr>
            <p:ph type="title"/>
          </p:nvPr>
        </p:nvSpPr>
        <p:spPr>
          <a:xfrm>
            <a:off x="457200" y="838200"/>
            <a:ext cx="8229600" cy="7161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SzPts val="1800"/>
              <a:buNone/>
            </a:pPr>
            <a:r>
              <a:rPr lang="en-US"/>
              <a:t>Challenges and Solutions</a:t>
            </a:r>
            <a:endParaRPr/>
          </a:p>
        </p:txBody>
      </p:sp>
      <p:sp>
        <p:nvSpPr>
          <p:cNvPr id="188" name="Google Shape;188;g1231ebf4157_0_23"/>
          <p:cNvSpPr txBox="1">
            <a:spLocks noGrp="1"/>
          </p:cNvSpPr>
          <p:nvPr>
            <p:ph type="body" idx="1"/>
          </p:nvPr>
        </p:nvSpPr>
        <p:spPr>
          <a:xfrm>
            <a:off x="457200" y="1600200"/>
            <a:ext cx="8229600" cy="4526100"/>
          </a:xfrm>
          <a:prstGeom prst="rect">
            <a:avLst/>
          </a:prstGeom>
          <a:noFill/>
          <a:ln>
            <a:noFill/>
          </a:ln>
        </p:spPr>
        <p:txBody>
          <a:bodyPr spcFirstLastPara="1" wrap="square" lIns="91425" tIns="45700" rIns="91425" bIns="45700" anchor="t" anchorCtr="0">
            <a:normAutofit/>
          </a:bodyPr>
          <a:lstStyle/>
          <a:p>
            <a:pPr marL="457200" lvl="0" indent="-387350" algn="l" rtl="0">
              <a:lnSpc>
                <a:spcPct val="100000"/>
              </a:lnSpc>
              <a:spcBef>
                <a:spcPts val="360"/>
              </a:spcBef>
              <a:spcAft>
                <a:spcPts val="0"/>
              </a:spcAft>
              <a:buSzPts val="2500"/>
              <a:buChar char="•"/>
            </a:pPr>
            <a:r>
              <a:rPr lang="en-US" sz="2700"/>
              <a:t>Problems with High RAP</a:t>
            </a:r>
            <a:endParaRPr sz="2700"/>
          </a:p>
          <a:p>
            <a:pPr marL="914400" lvl="1" indent="-374650" algn="l" rtl="0">
              <a:lnSpc>
                <a:spcPct val="100000"/>
              </a:lnSpc>
              <a:spcBef>
                <a:spcPts val="0"/>
              </a:spcBef>
              <a:spcAft>
                <a:spcPts val="0"/>
              </a:spcAft>
              <a:buSzPts val="2300"/>
              <a:buChar char="–"/>
            </a:pPr>
            <a:r>
              <a:rPr lang="en-US" sz="2300"/>
              <a:t>Variability – source and properties</a:t>
            </a:r>
            <a:endParaRPr/>
          </a:p>
          <a:p>
            <a:pPr marL="914400" lvl="1" indent="-374650" algn="l" rtl="0">
              <a:lnSpc>
                <a:spcPct val="100000"/>
              </a:lnSpc>
              <a:spcBef>
                <a:spcPts val="0"/>
              </a:spcBef>
              <a:spcAft>
                <a:spcPts val="0"/>
              </a:spcAft>
              <a:buSzPts val="2300"/>
              <a:buChar char="–"/>
            </a:pPr>
            <a:r>
              <a:rPr lang="en-US" sz="2300"/>
              <a:t>Available aged RAP binder</a:t>
            </a:r>
            <a:endParaRPr/>
          </a:p>
          <a:p>
            <a:pPr marL="914400" lvl="1" indent="-374650" algn="l" rtl="0">
              <a:lnSpc>
                <a:spcPct val="100000"/>
              </a:lnSpc>
              <a:spcBef>
                <a:spcPts val="0"/>
              </a:spcBef>
              <a:spcAft>
                <a:spcPts val="0"/>
              </a:spcAft>
              <a:buSzPts val="2300"/>
              <a:buChar char="–"/>
            </a:pPr>
            <a:r>
              <a:rPr lang="en-US" sz="2300"/>
              <a:t>Gradation</a:t>
            </a:r>
            <a:endParaRPr/>
          </a:p>
          <a:p>
            <a:pPr marL="914400" lvl="1" indent="-374650" algn="l" rtl="0">
              <a:lnSpc>
                <a:spcPct val="100000"/>
              </a:lnSpc>
              <a:spcBef>
                <a:spcPts val="0"/>
              </a:spcBef>
              <a:spcAft>
                <a:spcPts val="0"/>
              </a:spcAft>
              <a:buSzPts val="2300"/>
              <a:buChar char="–"/>
            </a:pPr>
            <a:r>
              <a:rPr lang="en-US" sz="2300"/>
              <a:t>Cracking</a:t>
            </a:r>
            <a:endParaRPr sz="2300"/>
          </a:p>
          <a:p>
            <a:pPr marL="914400" lvl="1" indent="-374650" algn="l" rtl="0">
              <a:lnSpc>
                <a:spcPct val="100000"/>
              </a:lnSpc>
              <a:spcBef>
                <a:spcPts val="0"/>
              </a:spcBef>
              <a:spcAft>
                <a:spcPts val="0"/>
              </a:spcAft>
              <a:buSzPts val="2300"/>
              <a:buChar char="–"/>
            </a:pPr>
            <a:r>
              <a:rPr lang="en-US" sz="2300"/>
              <a:t>Rutting</a:t>
            </a:r>
            <a:endParaRPr sz="2300"/>
          </a:p>
          <a:p>
            <a:pPr marL="0" lvl="0" indent="0" algn="l" rtl="0">
              <a:lnSpc>
                <a:spcPct val="100000"/>
              </a:lnSpc>
              <a:spcBef>
                <a:spcPts val="360"/>
              </a:spcBef>
              <a:spcAft>
                <a:spcPts val="0"/>
              </a:spcAft>
              <a:buSzPts val="1800"/>
              <a:buNone/>
            </a:pPr>
            <a:endParaRPr sz="2300"/>
          </a:p>
          <a:p>
            <a:pPr marL="457200" lvl="0" indent="-387350" algn="l" rtl="0">
              <a:lnSpc>
                <a:spcPct val="100000"/>
              </a:lnSpc>
              <a:spcBef>
                <a:spcPts val="360"/>
              </a:spcBef>
              <a:spcAft>
                <a:spcPts val="0"/>
              </a:spcAft>
              <a:buSzPts val="2500"/>
              <a:buChar char="•"/>
            </a:pPr>
            <a:r>
              <a:rPr lang="en-US" sz="2700"/>
              <a:t>Rejuvenators</a:t>
            </a:r>
            <a:endParaRPr sz="2700"/>
          </a:p>
          <a:p>
            <a:pPr marL="914400" lvl="1" indent="-374650" algn="l" rtl="0">
              <a:lnSpc>
                <a:spcPct val="100000"/>
              </a:lnSpc>
              <a:spcBef>
                <a:spcPts val="0"/>
              </a:spcBef>
              <a:spcAft>
                <a:spcPts val="0"/>
              </a:spcAft>
              <a:buSzPts val="2300"/>
              <a:buChar char="–"/>
            </a:pPr>
            <a:r>
              <a:rPr lang="en-US" sz="2300"/>
              <a:t>Revitalizes aged RAP binder</a:t>
            </a:r>
            <a:endParaRPr sz="2300"/>
          </a:p>
          <a:p>
            <a:pPr marL="914400" lvl="1" indent="-374650" algn="l" rtl="0">
              <a:lnSpc>
                <a:spcPct val="100000"/>
              </a:lnSpc>
              <a:spcBef>
                <a:spcPts val="0"/>
              </a:spcBef>
              <a:spcAft>
                <a:spcPts val="0"/>
              </a:spcAft>
              <a:buSzPts val="2300"/>
              <a:buChar char="–"/>
            </a:pPr>
            <a:r>
              <a:rPr lang="en-US" sz="2300"/>
              <a:t>Degree of dispersion/blending</a:t>
            </a:r>
            <a:endParaRPr sz="2300"/>
          </a:p>
        </p:txBody>
      </p:sp>
      <p:pic>
        <p:nvPicPr>
          <p:cNvPr id="189" name="Google Shape;189;g1231ebf4157_0_23"/>
          <p:cNvPicPr preferRelativeResize="0"/>
          <p:nvPr/>
        </p:nvPicPr>
        <p:blipFill rotWithShape="1">
          <a:blip r:embed="rId3">
            <a:alphaModFix/>
          </a:blip>
          <a:srcRect/>
          <a:stretch/>
        </p:blipFill>
        <p:spPr>
          <a:xfrm>
            <a:off x="5218875" y="2667100"/>
            <a:ext cx="3694475" cy="19013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pic>
        <p:nvPicPr>
          <p:cNvPr id="195" name="Google Shape;195;g127522c8731_0_37"/>
          <p:cNvPicPr preferRelativeResize="0"/>
          <p:nvPr/>
        </p:nvPicPr>
        <p:blipFill rotWithShape="1">
          <a:blip r:embed="rId3">
            <a:alphaModFix/>
          </a:blip>
          <a:srcRect/>
          <a:stretch/>
        </p:blipFill>
        <p:spPr>
          <a:xfrm>
            <a:off x="803976" y="1120100"/>
            <a:ext cx="7536051" cy="490552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g123d822e841_0_32"/>
          <p:cNvSpPr txBox="1">
            <a:spLocks noGrp="1"/>
          </p:cNvSpPr>
          <p:nvPr>
            <p:ph type="title"/>
          </p:nvPr>
        </p:nvSpPr>
        <p:spPr>
          <a:xfrm>
            <a:off x="457200" y="838200"/>
            <a:ext cx="8229600" cy="7161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SzPts val="1800"/>
              <a:buNone/>
            </a:pPr>
            <a:r>
              <a:rPr lang="en-US"/>
              <a:t>RAP + Rejuvenator uncertainty </a:t>
            </a:r>
            <a:endParaRPr/>
          </a:p>
        </p:txBody>
      </p:sp>
      <p:sp>
        <p:nvSpPr>
          <p:cNvPr id="202" name="Google Shape;202;g123d822e841_0_32"/>
          <p:cNvSpPr txBox="1">
            <a:spLocks noGrp="1"/>
          </p:cNvSpPr>
          <p:nvPr>
            <p:ph type="body" idx="1"/>
          </p:nvPr>
        </p:nvSpPr>
        <p:spPr>
          <a:xfrm>
            <a:off x="457200" y="1600200"/>
            <a:ext cx="8229600" cy="4666800"/>
          </a:xfrm>
          <a:prstGeom prst="rect">
            <a:avLst/>
          </a:prstGeom>
          <a:noFill/>
          <a:ln>
            <a:noFill/>
          </a:ln>
        </p:spPr>
        <p:txBody>
          <a:bodyPr spcFirstLastPara="1" wrap="square" lIns="91425" tIns="45700" rIns="91425" bIns="45700" anchor="t" anchorCtr="0">
            <a:normAutofit/>
          </a:bodyPr>
          <a:lstStyle/>
          <a:p>
            <a:pPr marL="457200" lvl="0" indent="-323850" algn="l" rtl="0">
              <a:lnSpc>
                <a:spcPct val="100000"/>
              </a:lnSpc>
              <a:spcBef>
                <a:spcPts val="360"/>
              </a:spcBef>
              <a:spcAft>
                <a:spcPts val="0"/>
              </a:spcAft>
              <a:buSzPts val="1500"/>
              <a:buChar char="•"/>
            </a:pPr>
            <a:r>
              <a:rPr lang="en-US" sz="2700"/>
              <a:t>RAP binder</a:t>
            </a:r>
            <a:endParaRPr sz="2700"/>
          </a:p>
          <a:p>
            <a:pPr marL="914400" lvl="1" indent="-323850" algn="l" rtl="0">
              <a:lnSpc>
                <a:spcPct val="100000"/>
              </a:lnSpc>
              <a:spcBef>
                <a:spcPts val="0"/>
              </a:spcBef>
              <a:spcAft>
                <a:spcPts val="0"/>
              </a:spcAft>
              <a:buSzPts val="1500"/>
              <a:buChar char="–"/>
            </a:pPr>
            <a:r>
              <a:rPr lang="en-US" sz="2300"/>
              <a:t>Available aged binder</a:t>
            </a:r>
            <a:endParaRPr sz="2300"/>
          </a:p>
          <a:p>
            <a:pPr marL="914400" lvl="1" indent="-323850" algn="l" rtl="0">
              <a:lnSpc>
                <a:spcPct val="100000"/>
              </a:lnSpc>
              <a:spcBef>
                <a:spcPts val="0"/>
              </a:spcBef>
              <a:spcAft>
                <a:spcPts val="0"/>
              </a:spcAft>
              <a:buSzPts val="1500"/>
              <a:buChar char="–"/>
            </a:pPr>
            <a:r>
              <a:rPr lang="en-US" sz="2300"/>
              <a:t>RAP binder properties</a:t>
            </a:r>
            <a:endParaRPr/>
          </a:p>
          <a:p>
            <a:pPr marL="1371600" lvl="2" indent="-323850" algn="l" rtl="0">
              <a:lnSpc>
                <a:spcPct val="100000"/>
              </a:lnSpc>
              <a:spcBef>
                <a:spcPts val="0"/>
              </a:spcBef>
              <a:spcAft>
                <a:spcPts val="0"/>
              </a:spcAft>
              <a:buSzPts val="1500"/>
              <a:buFont typeface="Arial"/>
              <a:buChar char="–"/>
            </a:pPr>
            <a:r>
              <a:rPr lang="en-US" sz="2000"/>
              <a:t>Oxidation     maltenes fuse     asphaltenes </a:t>
            </a:r>
            <a:endParaRPr sz="2000"/>
          </a:p>
          <a:p>
            <a:pPr marL="1371600" lvl="2" indent="-323850" algn="l" rtl="0">
              <a:lnSpc>
                <a:spcPct val="100000"/>
              </a:lnSpc>
              <a:spcBef>
                <a:spcPts val="0"/>
              </a:spcBef>
              <a:spcAft>
                <a:spcPts val="0"/>
              </a:spcAft>
              <a:buSzPts val="1500"/>
              <a:buFont typeface="Arial"/>
              <a:buChar char="–"/>
            </a:pPr>
            <a:r>
              <a:rPr lang="en-US" sz="2000"/>
              <a:t>Increase stiffness, less ductile</a:t>
            </a:r>
            <a:endParaRPr/>
          </a:p>
          <a:p>
            <a:pPr marL="1371600" lvl="2" indent="-323850" algn="l" rtl="0">
              <a:lnSpc>
                <a:spcPct val="100000"/>
              </a:lnSpc>
              <a:spcBef>
                <a:spcPts val="0"/>
              </a:spcBef>
              <a:spcAft>
                <a:spcPts val="0"/>
              </a:spcAft>
              <a:buSzPts val="1500"/>
              <a:buFont typeface="Arial"/>
              <a:buChar char="–"/>
            </a:pPr>
            <a:r>
              <a:rPr lang="en-US" sz="2000" b="0" i="0">
                <a:solidFill>
                  <a:schemeClr val="dk1"/>
                </a:solidFill>
                <a:latin typeface="Arial"/>
                <a:ea typeface="Arial"/>
                <a:cs typeface="Arial"/>
                <a:sym typeface="Arial"/>
              </a:rPr>
              <a:t>low in oily maltenes</a:t>
            </a:r>
            <a:endParaRPr/>
          </a:p>
          <a:p>
            <a:pPr marL="1371600" lvl="2" indent="-323850" algn="l" rtl="0">
              <a:lnSpc>
                <a:spcPct val="100000"/>
              </a:lnSpc>
              <a:spcBef>
                <a:spcPts val="0"/>
              </a:spcBef>
              <a:spcAft>
                <a:spcPts val="0"/>
              </a:spcAft>
              <a:buSzPts val="1500"/>
              <a:buFont typeface="Arial"/>
              <a:buChar char="–"/>
            </a:pPr>
            <a:r>
              <a:rPr lang="en-US" sz="2000" b="0" i="0">
                <a:solidFill>
                  <a:schemeClr val="dk1"/>
                </a:solidFill>
                <a:latin typeface="Arial"/>
                <a:ea typeface="Arial"/>
                <a:cs typeface="Arial"/>
                <a:sym typeface="Arial"/>
              </a:rPr>
              <a:t>high in very stiff asphaltenes</a:t>
            </a:r>
            <a:endParaRPr sz="2000">
              <a:solidFill>
                <a:schemeClr val="dk1"/>
              </a:solidFill>
              <a:latin typeface="Arial"/>
              <a:ea typeface="Arial"/>
              <a:cs typeface="Arial"/>
              <a:sym typeface="Arial"/>
            </a:endParaRPr>
          </a:p>
          <a:p>
            <a:pPr marL="590550" lvl="1" indent="0" algn="l" rtl="0">
              <a:lnSpc>
                <a:spcPct val="100000"/>
              </a:lnSpc>
              <a:spcBef>
                <a:spcPts val="0"/>
              </a:spcBef>
              <a:spcAft>
                <a:spcPts val="0"/>
              </a:spcAft>
              <a:buSzPts val="1500"/>
              <a:buNone/>
            </a:pPr>
            <a:endParaRPr sz="2300"/>
          </a:p>
          <a:p>
            <a:pPr marL="457200" lvl="0" indent="-323850" algn="l" rtl="0">
              <a:lnSpc>
                <a:spcPct val="100000"/>
              </a:lnSpc>
              <a:spcBef>
                <a:spcPts val="0"/>
              </a:spcBef>
              <a:spcAft>
                <a:spcPts val="0"/>
              </a:spcAft>
              <a:buSzPts val="1500"/>
              <a:buChar char="•"/>
            </a:pPr>
            <a:r>
              <a:rPr lang="en-US" sz="2700"/>
              <a:t>Rejuvenator</a:t>
            </a:r>
            <a:endParaRPr/>
          </a:p>
          <a:p>
            <a:pPr marL="914400" lvl="1" indent="-323850" algn="l" rtl="0">
              <a:lnSpc>
                <a:spcPct val="100000"/>
              </a:lnSpc>
              <a:spcBef>
                <a:spcPts val="0"/>
              </a:spcBef>
              <a:spcAft>
                <a:spcPts val="0"/>
              </a:spcAft>
              <a:buSzPts val="1500"/>
              <a:buChar char="–"/>
            </a:pPr>
            <a:r>
              <a:rPr lang="en-US" sz="2300"/>
              <a:t>Softens RAP binder</a:t>
            </a:r>
            <a:endParaRPr sz="2300"/>
          </a:p>
          <a:p>
            <a:pPr marL="914400" lvl="1" indent="-323850" algn="l" rtl="0">
              <a:lnSpc>
                <a:spcPct val="100000"/>
              </a:lnSpc>
              <a:spcBef>
                <a:spcPts val="0"/>
              </a:spcBef>
              <a:spcAft>
                <a:spcPts val="0"/>
              </a:spcAft>
              <a:buSzPts val="1500"/>
              <a:buChar char="–"/>
            </a:pPr>
            <a:r>
              <a:rPr lang="en-US" sz="2300"/>
              <a:t>Degree of blending</a:t>
            </a:r>
            <a:endParaRPr sz="2300"/>
          </a:p>
          <a:p>
            <a:pPr marL="914400" lvl="1" indent="-323850" algn="l" rtl="0">
              <a:lnSpc>
                <a:spcPct val="100000"/>
              </a:lnSpc>
              <a:spcBef>
                <a:spcPts val="0"/>
              </a:spcBef>
              <a:spcAft>
                <a:spcPts val="0"/>
              </a:spcAft>
              <a:buSzPts val="1500"/>
              <a:buChar char="–"/>
            </a:pPr>
            <a:r>
              <a:rPr lang="en-US" sz="2300"/>
              <a:t>Binder activation</a:t>
            </a:r>
            <a:endParaRPr sz="2300"/>
          </a:p>
          <a:p>
            <a:pPr marL="914400" lvl="1" indent="-374650" algn="l" rtl="0">
              <a:lnSpc>
                <a:spcPct val="100000"/>
              </a:lnSpc>
              <a:spcBef>
                <a:spcPts val="0"/>
              </a:spcBef>
              <a:spcAft>
                <a:spcPts val="0"/>
              </a:spcAft>
              <a:buSzPts val="2300"/>
              <a:buChar char="–"/>
            </a:pPr>
            <a:r>
              <a:rPr lang="en-US" sz="2300"/>
              <a:t>Perform as intended</a:t>
            </a:r>
            <a:endParaRPr sz="2300"/>
          </a:p>
        </p:txBody>
      </p:sp>
      <p:pic>
        <p:nvPicPr>
          <p:cNvPr id="203" name="Google Shape;203;g123d822e841_0_32"/>
          <p:cNvPicPr preferRelativeResize="0"/>
          <p:nvPr/>
        </p:nvPicPr>
        <p:blipFill rotWithShape="1">
          <a:blip r:embed="rId3">
            <a:alphaModFix/>
          </a:blip>
          <a:srcRect/>
          <a:stretch/>
        </p:blipFill>
        <p:spPr>
          <a:xfrm>
            <a:off x="5297900" y="2987475"/>
            <a:ext cx="3846098" cy="1581276"/>
          </a:xfrm>
          <a:prstGeom prst="rect">
            <a:avLst/>
          </a:prstGeom>
          <a:noFill/>
          <a:ln>
            <a:noFill/>
          </a:ln>
        </p:spPr>
      </p:pic>
      <p:sp>
        <p:nvSpPr>
          <p:cNvPr id="204" name="Google Shape;204;g123d822e841_0_32"/>
          <p:cNvSpPr/>
          <p:nvPr/>
        </p:nvSpPr>
        <p:spPr>
          <a:xfrm>
            <a:off x="3054400" y="2720400"/>
            <a:ext cx="245700" cy="1281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a:t>   </a:t>
            </a:r>
            <a:endParaRPr/>
          </a:p>
        </p:txBody>
      </p:sp>
      <p:sp>
        <p:nvSpPr>
          <p:cNvPr id="205" name="Google Shape;205;g123d822e841_0_32"/>
          <p:cNvSpPr/>
          <p:nvPr/>
        </p:nvSpPr>
        <p:spPr>
          <a:xfrm>
            <a:off x="4990750" y="2720400"/>
            <a:ext cx="245700" cy="1281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a:t>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g1231ebf4157_0_7"/>
          <p:cNvSpPr txBox="1">
            <a:spLocks noGrp="1"/>
          </p:cNvSpPr>
          <p:nvPr>
            <p:ph type="title"/>
          </p:nvPr>
        </p:nvSpPr>
        <p:spPr>
          <a:xfrm>
            <a:off x="457200" y="838200"/>
            <a:ext cx="8229600" cy="7161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SzPts val="1800"/>
              <a:buNone/>
            </a:pPr>
            <a:r>
              <a:rPr lang="en-US"/>
              <a:t>Current Practice</a:t>
            </a:r>
            <a:endParaRPr/>
          </a:p>
        </p:txBody>
      </p:sp>
      <p:sp>
        <p:nvSpPr>
          <p:cNvPr id="212" name="Google Shape;212;g1231ebf4157_0_7"/>
          <p:cNvSpPr txBox="1">
            <a:spLocks noGrp="1"/>
          </p:cNvSpPr>
          <p:nvPr>
            <p:ph type="body" idx="1"/>
          </p:nvPr>
        </p:nvSpPr>
        <p:spPr>
          <a:xfrm>
            <a:off x="457200" y="1600200"/>
            <a:ext cx="8229600" cy="2131200"/>
          </a:xfrm>
          <a:prstGeom prst="rect">
            <a:avLst/>
          </a:prstGeom>
          <a:noFill/>
          <a:ln>
            <a:noFill/>
          </a:ln>
        </p:spPr>
        <p:txBody>
          <a:bodyPr spcFirstLastPara="1" wrap="square" lIns="91425" tIns="45700" rIns="91425" bIns="45700" anchor="t" anchorCtr="0">
            <a:normAutofit/>
          </a:bodyPr>
          <a:lstStyle/>
          <a:p>
            <a:pPr marL="457200" lvl="0" indent="-400050" algn="l" rtl="0">
              <a:lnSpc>
                <a:spcPct val="100000"/>
              </a:lnSpc>
              <a:spcBef>
                <a:spcPts val="360"/>
              </a:spcBef>
              <a:spcAft>
                <a:spcPts val="0"/>
              </a:spcAft>
              <a:buSzPts val="2700"/>
              <a:buChar char="➢"/>
            </a:pPr>
            <a:r>
              <a:rPr lang="en-US" sz="2700" b="1"/>
              <a:t>‘High’ Recycled Asphalt Pavement (RAP)</a:t>
            </a:r>
            <a:endParaRPr sz="2700" b="1"/>
          </a:p>
          <a:p>
            <a:pPr marL="914400" lvl="1" indent="-311150" algn="l" rtl="0">
              <a:lnSpc>
                <a:spcPct val="100000"/>
              </a:lnSpc>
              <a:spcBef>
                <a:spcPts val="0"/>
              </a:spcBef>
              <a:spcAft>
                <a:spcPts val="0"/>
              </a:spcAft>
              <a:buSzPts val="1300"/>
              <a:buChar char="○"/>
            </a:pPr>
            <a:r>
              <a:rPr lang="en-US" sz="2300"/>
              <a:t>0-17% RAP      No adjustment needed</a:t>
            </a:r>
            <a:endParaRPr sz="2300"/>
          </a:p>
          <a:p>
            <a:pPr marL="914400" lvl="1" indent="-311150" algn="l" rtl="0">
              <a:lnSpc>
                <a:spcPct val="100000"/>
              </a:lnSpc>
              <a:spcBef>
                <a:spcPts val="0"/>
              </a:spcBef>
              <a:spcAft>
                <a:spcPts val="0"/>
              </a:spcAft>
              <a:buSzPts val="1300"/>
              <a:buChar char="○"/>
            </a:pPr>
            <a:r>
              <a:rPr lang="en-US" sz="2300"/>
              <a:t>17-30% RAP      Bump binder grade down one</a:t>
            </a:r>
            <a:endParaRPr sz="2300"/>
          </a:p>
          <a:p>
            <a:pPr marL="914400" lvl="1" indent="-311150" algn="l" rtl="0">
              <a:lnSpc>
                <a:spcPct val="100000"/>
              </a:lnSpc>
              <a:spcBef>
                <a:spcPts val="0"/>
              </a:spcBef>
              <a:spcAft>
                <a:spcPts val="0"/>
              </a:spcAft>
              <a:buSzPts val="1300"/>
              <a:buChar char="○"/>
            </a:pPr>
            <a:r>
              <a:rPr lang="en-US" sz="2300"/>
              <a:t>30% RAP and above      need blending chart (‘High’ RAP)</a:t>
            </a:r>
            <a:endParaRPr sz="2300"/>
          </a:p>
          <a:p>
            <a:pPr marL="0" lvl="0" indent="0" algn="l" rtl="0">
              <a:spcBef>
                <a:spcPts val="360"/>
              </a:spcBef>
              <a:spcAft>
                <a:spcPts val="0"/>
              </a:spcAft>
              <a:buNone/>
            </a:pPr>
            <a:endParaRPr sz="2300"/>
          </a:p>
        </p:txBody>
      </p:sp>
      <p:sp>
        <p:nvSpPr>
          <p:cNvPr id="213" name="Google Shape;213;g1231ebf4157_0_7"/>
          <p:cNvSpPr/>
          <p:nvPr/>
        </p:nvSpPr>
        <p:spPr>
          <a:xfrm>
            <a:off x="3051625" y="2162025"/>
            <a:ext cx="333900" cy="1527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4" name="Google Shape;214;g1231ebf4157_0_7"/>
          <p:cNvSpPr/>
          <p:nvPr/>
        </p:nvSpPr>
        <p:spPr>
          <a:xfrm>
            <a:off x="3242150" y="2495625"/>
            <a:ext cx="333900" cy="1527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5" name="Google Shape;215;g1231ebf4157_0_7"/>
          <p:cNvSpPr/>
          <p:nvPr/>
        </p:nvSpPr>
        <p:spPr>
          <a:xfrm>
            <a:off x="4238100" y="2771900"/>
            <a:ext cx="333900" cy="1527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16" name="Google Shape;216;g1231ebf4157_0_7"/>
          <p:cNvPicPr preferRelativeResize="0"/>
          <p:nvPr/>
        </p:nvPicPr>
        <p:blipFill>
          <a:blip r:embed="rId3">
            <a:alphaModFix/>
          </a:blip>
          <a:stretch>
            <a:fillRect/>
          </a:stretch>
        </p:blipFill>
        <p:spPr>
          <a:xfrm>
            <a:off x="4946275" y="3276175"/>
            <a:ext cx="3860849" cy="2585300"/>
          </a:xfrm>
          <a:prstGeom prst="rect">
            <a:avLst/>
          </a:prstGeom>
          <a:noFill/>
          <a:ln>
            <a:noFill/>
          </a:ln>
        </p:spPr>
      </p:pic>
      <p:sp>
        <p:nvSpPr>
          <p:cNvPr id="217" name="Google Shape;217;g1231ebf4157_0_7"/>
          <p:cNvSpPr txBox="1"/>
          <p:nvPr/>
        </p:nvSpPr>
        <p:spPr>
          <a:xfrm>
            <a:off x="457200" y="3960750"/>
            <a:ext cx="4527300" cy="2232000"/>
          </a:xfrm>
          <a:prstGeom prst="rect">
            <a:avLst/>
          </a:prstGeom>
          <a:noFill/>
          <a:ln>
            <a:noFill/>
          </a:ln>
        </p:spPr>
        <p:txBody>
          <a:bodyPr spcFirstLastPara="1" wrap="square" lIns="91425" tIns="91425" rIns="91425" bIns="91425" anchor="t" anchorCtr="0">
            <a:spAutoFit/>
          </a:bodyPr>
          <a:lstStyle/>
          <a:p>
            <a:pPr marL="457200" lvl="0" indent="-400050" algn="l" rtl="0">
              <a:spcBef>
                <a:spcPts val="360"/>
              </a:spcBef>
              <a:spcAft>
                <a:spcPts val="0"/>
              </a:spcAft>
              <a:buClr>
                <a:srgbClr val="30302C"/>
              </a:buClr>
              <a:buSzPts val="2700"/>
              <a:buChar char="➢"/>
            </a:pPr>
            <a:r>
              <a:rPr lang="en-US" sz="2700" b="1">
                <a:solidFill>
                  <a:srgbClr val="30302C"/>
                </a:solidFill>
              </a:rPr>
              <a:t>ITD</a:t>
            </a:r>
            <a:endParaRPr sz="2700" b="1">
              <a:solidFill>
                <a:srgbClr val="30302C"/>
              </a:solidFill>
            </a:endParaRPr>
          </a:p>
          <a:p>
            <a:pPr marL="914400" lvl="1" indent="-311150" algn="l" rtl="0">
              <a:spcBef>
                <a:spcPts val="0"/>
              </a:spcBef>
              <a:spcAft>
                <a:spcPts val="0"/>
              </a:spcAft>
              <a:buClr>
                <a:srgbClr val="30302C"/>
              </a:buClr>
              <a:buSzPts val="1300"/>
              <a:buChar char="○"/>
            </a:pPr>
            <a:r>
              <a:rPr lang="en-US" sz="2300">
                <a:solidFill>
                  <a:srgbClr val="30302C"/>
                </a:solidFill>
              </a:rPr>
              <a:t>Upto 30% RAP replacement allowed</a:t>
            </a:r>
            <a:endParaRPr sz="2300">
              <a:solidFill>
                <a:srgbClr val="30302C"/>
              </a:solidFill>
            </a:endParaRPr>
          </a:p>
          <a:p>
            <a:pPr marL="914400" lvl="1" indent="-311150" algn="l" rtl="0">
              <a:spcBef>
                <a:spcPts val="0"/>
              </a:spcBef>
              <a:spcAft>
                <a:spcPts val="0"/>
              </a:spcAft>
              <a:buClr>
                <a:srgbClr val="30302C"/>
              </a:buClr>
              <a:buSzPts val="1300"/>
              <a:buChar char="○"/>
            </a:pPr>
            <a:r>
              <a:rPr lang="en-US" sz="2300">
                <a:solidFill>
                  <a:srgbClr val="30302C"/>
                </a:solidFill>
              </a:rPr>
              <a:t>No limit previously      field problems</a:t>
            </a:r>
            <a:endParaRPr sz="2300">
              <a:solidFill>
                <a:srgbClr val="30302C"/>
              </a:solidFill>
            </a:endParaRPr>
          </a:p>
          <a:p>
            <a:pPr marL="0" lvl="0" indent="0" algn="l" rtl="0">
              <a:spcBef>
                <a:spcPts val="0"/>
              </a:spcBef>
              <a:spcAft>
                <a:spcPts val="0"/>
              </a:spcAft>
              <a:buNone/>
            </a:pPr>
            <a:endParaRPr/>
          </a:p>
        </p:txBody>
      </p:sp>
      <p:sp>
        <p:nvSpPr>
          <p:cNvPr id="218" name="Google Shape;218;g1231ebf4157_0_7"/>
          <p:cNvSpPr/>
          <p:nvPr/>
        </p:nvSpPr>
        <p:spPr>
          <a:xfrm>
            <a:off x="3951125" y="5264425"/>
            <a:ext cx="333900" cy="1527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g123d822e841_0_2"/>
          <p:cNvSpPr txBox="1">
            <a:spLocks noGrp="1"/>
          </p:cNvSpPr>
          <p:nvPr>
            <p:ph type="title"/>
          </p:nvPr>
        </p:nvSpPr>
        <p:spPr>
          <a:xfrm>
            <a:off x="457200" y="838200"/>
            <a:ext cx="8229600" cy="7161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SzPts val="4000"/>
              <a:buNone/>
            </a:pPr>
            <a:r>
              <a:rPr lang="en-US"/>
              <a:t>Performance Testing - HWTT</a:t>
            </a:r>
            <a:endParaRPr/>
          </a:p>
        </p:txBody>
      </p:sp>
      <p:sp>
        <p:nvSpPr>
          <p:cNvPr id="225" name="Google Shape;225;g123d822e841_0_2"/>
          <p:cNvSpPr txBox="1">
            <a:spLocks noGrp="1"/>
          </p:cNvSpPr>
          <p:nvPr>
            <p:ph type="body" idx="1"/>
          </p:nvPr>
        </p:nvSpPr>
        <p:spPr>
          <a:xfrm>
            <a:off x="75675" y="1758000"/>
            <a:ext cx="4421700" cy="716100"/>
          </a:xfrm>
          <a:prstGeom prst="rect">
            <a:avLst/>
          </a:prstGeom>
          <a:noFill/>
          <a:ln>
            <a:noFill/>
          </a:ln>
        </p:spPr>
        <p:txBody>
          <a:bodyPr spcFirstLastPara="1" wrap="square" lIns="91425" tIns="45700" rIns="91425" bIns="45700" anchor="b" anchorCtr="0">
            <a:noAutofit/>
          </a:bodyPr>
          <a:lstStyle/>
          <a:p>
            <a:pPr marL="0" lvl="0" indent="0" algn="ctr" rtl="0">
              <a:lnSpc>
                <a:spcPct val="80000"/>
              </a:lnSpc>
              <a:spcBef>
                <a:spcPts val="480"/>
              </a:spcBef>
              <a:spcAft>
                <a:spcPts val="0"/>
              </a:spcAft>
              <a:buSzPts val="1018"/>
              <a:buNone/>
            </a:pPr>
            <a:r>
              <a:rPr lang="en-US" sz="2700"/>
              <a:t>Hamburg Wheel Tracking Test (HWTT)</a:t>
            </a:r>
            <a:endParaRPr sz="2700"/>
          </a:p>
        </p:txBody>
      </p:sp>
      <p:sp>
        <p:nvSpPr>
          <p:cNvPr id="226" name="Google Shape;226;g123d822e841_0_2"/>
          <p:cNvSpPr txBox="1">
            <a:spLocks noGrp="1"/>
          </p:cNvSpPr>
          <p:nvPr>
            <p:ph type="body" idx="2"/>
          </p:nvPr>
        </p:nvSpPr>
        <p:spPr>
          <a:xfrm>
            <a:off x="457200" y="2581275"/>
            <a:ext cx="4040100" cy="3544900"/>
          </a:xfrm>
          <a:prstGeom prst="rect">
            <a:avLst/>
          </a:prstGeom>
          <a:noFill/>
          <a:ln>
            <a:noFill/>
          </a:ln>
        </p:spPr>
        <p:txBody>
          <a:bodyPr spcFirstLastPara="1" wrap="square" lIns="91425" tIns="45700" rIns="91425" bIns="45700" anchor="t" anchorCtr="0">
            <a:normAutofit/>
          </a:bodyPr>
          <a:lstStyle/>
          <a:p>
            <a:pPr marL="457200" lvl="0" indent="-349250" algn="l" rtl="0">
              <a:lnSpc>
                <a:spcPct val="100000"/>
              </a:lnSpc>
              <a:spcBef>
                <a:spcPts val="0"/>
              </a:spcBef>
              <a:spcAft>
                <a:spcPts val="0"/>
              </a:spcAft>
              <a:buSzPts val="1900"/>
              <a:buChar char="-"/>
            </a:pPr>
            <a:r>
              <a:rPr lang="en-US" sz="2300"/>
              <a:t>Water bath @ 50℃</a:t>
            </a:r>
            <a:endParaRPr sz="2300"/>
          </a:p>
          <a:p>
            <a:pPr marL="457200" lvl="0" indent="-374650" algn="l" rtl="0">
              <a:lnSpc>
                <a:spcPct val="100000"/>
              </a:lnSpc>
              <a:spcBef>
                <a:spcPts val="1000"/>
              </a:spcBef>
              <a:spcAft>
                <a:spcPts val="0"/>
              </a:spcAft>
              <a:buSzPts val="2300"/>
              <a:buChar char="-"/>
            </a:pPr>
            <a:r>
              <a:rPr lang="en-US" sz="2300"/>
              <a:t>703 </a:t>
            </a:r>
            <a:r>
              <a:rPr lang="en-US" sz="2300" u="sng"/>
              <a:t>+</a:t>
            </a:r>
            <a:r>
              <a:rPr lang="en-US" sz="2300"/>
              <a:t> 4.5 N force</a:t>
            </a:r>
            <a:endParaRPr sz="2300"/>
          </a:p>
          <a:p>
            <a:pPr marL="457200" lvl="0" indent="-349250" algn="l" rtl="0">
              <a:lnSpc>
                <a:spcPct val="100000"/>
              </a:lnSpc>
              <a:spcBef>
                <a:spcPts val="1000"/>
              </a:spcBef>
              <a:spcAft>
                <a:spcPts val="0"/>
              </a:spcAft>
              <a:buSzPts val="1900"/>
              <a:buChar char="-"/>
            </a:pPr>
            <a:r>
              <a:rPr lang="en-US" sz="2300"/>
              <a:t>&lt; 10 mm rut depth within 15,000 passes</a:t>
            </a:r>
            <a:endParaRPr sz="2300"/>
          </a:p>
          <a:p>
            <a:pPr marL="457200" lvl="0" indent="-374650" algn="l" rtl="0">
              <a:lnSpc>
                <a:spcPct val="100000"/>
              </a:lnSpc>
              <a:spcBef>
                <a:spcPts val="1000"/>
              </a:spcBef>
              <a:spcAft>
                <a:spcPts val="0"/>
              </a:spcAft>
              <a:buSzPts val="2300"/>
              <a:buChar char="-"/>
            </a:pPr>
            <a:r>
              <a:rPr lang="en-US" sz="2300"/>
              <a:t>20,000 total passes</a:t>
            </a:r>
            <a:endParaRPr sz="2300"/>
          </a:p>
          <a:p>
            <a:pPr marL="457200" lvl="0" indent="-374650" algn="l" rtl="0">
              <a:lnSpc>
                <a:spcPct val="100000"/>
              </a:lnSpc>
              <a:spcBef>
                <a:spcPts val="1000"/>
              </a:spcBef>
              <a:spcAft>
                <a:spcPts val="0"/>
              </a:spcAft>
              <a:buSzPts val="2300"/>
              <a:buChar char="-"/>
            </a:pPr>
            <a:r>
              <a:rPr lang="en-US" sz="2300"/>
              <a:t>150 mm diameter, 62 mm height</a:t>
            </a:r>
            <a:endParaRPr sz="2300"/>
          </a:p>
          <a:p>
            <a:pPr marL="457200" lvl="0" indent="-374650" algn="l" rtl="0">
              <a:lnSpc>
                <a:spcPct val="100000"/>
              </a:lnSpc>
              <a:spcBef>
                <a:spcPts val="1000"/>
              </a:spcBef>
              <a:spcAft>
                <a:spcPts val="0"/>
              </a:spcAft>
              <a:buSzPts val="2300"/>
              <a:buChar char="-"/>
            </a:pPr>
            <a:r>
              <a:rPr lang="en-US" sz="2300"/>
              <a:t>Air voids: 7% </a:t>
            </a:r>
            <a:r>
              <a:rPr lang="en-US" sz="2300" u="sng"/>
              <a:t>+</a:t>
            </a:r>
            <a:r>
              <a:rPr lang="en-US" sz="2300"/>
              <a:t> 0.5%</a:t>
            </a:r>
            <a:endParaRPr sz="2300"/>
          </a:p>
          <a:p>
            <a:pPr marL="457200" lvl="0" indent="0" algn="l" rtl="0">
              <a:lnSpc>
                <a:spcPct val="100000"/>
              </a:lnSpc>
              <a:spcBef>
                <a:spcPts val="1000"/>
              </a:spcBef>
              <a:spcAft>
                <a:spcPts val="0"/>
              </a:spcAft>
              <a:buSzPts val="2400"/>
              <a:buNone/>
            </a:pPr>
            <a:endParaRPr sz="1900"/>
          </a:p>
        </p:txBody>
      </p:sp>
      <p:pic>
        <p:nvPicPr>
          <p:cNvPr id="227" name="Google Shape;227;g123d822e841_0_2"/>
          <p:cNvPicPr preferRelativeResize="0"/>
          <p:nvPr/>
        </p:nvPicPr>
        <p:blipFill rotWithShape="1">
          <a:blip r:embed="rId3">
            <a:alphaModFix/>
          </a:blip>
          <a:srcRect t="-1212" b="16451"/>
          <a:stretch/>
        </p:blipFill>
        <p:spPr>
          <a:xfrm>
            <a:off x="5560575" y="1554300"/>
            <a:ext cx="2535825" cy="2981351"/>
          </a:xfrm>
          <a:prstGeom prst="rect">
            <a:avLst/>
          </a:prstGeom>
          <a:noFill/>
          <a:ln>
            <a:noFill/>
          </a:ln>
        </p:spPr>
      </p:pic>
      <p:pic>
        <p:nvPicPr>
          <p:cNvPr id="228" name="Google Shape;228;g123d822e841_0_2"/>
          <p:cNvPicPr preferRelativeResize="0"/>
          <p:nvPr/>
        </p:nvPicPr>
        <p:blipFill>
          <a:blip r:embed="rId4">
            <a:alphaModFix/>
          </a:blip>
          <a:stretch>
            <a:fillRect/>
          </a:stretch>
        </p:blipFill>
        <p:spPr>
          <a:xfrm>
            <a:off x="5171663" y="4634253"/>
            <a:ext cx="3313650" cy="1610372"/>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g127522c8731_0_24"/>
          <p:cNvSpPr txBox="1">
            <a:spLocks noGrp="1"/>
          </p:cNvSpPr>
          <p:nvPr>
            <p:ph type="title"/>
          </p:nvPr>
        </p:nvSpPr>
        <p:spPr>
          <a:xfrm>
            <a:off x="457200" y="838200"/>
            <a:ext cx="8229600" cy="716100"/>
          </a:xfrm>
          <a:prstGeom prst="rect">
            <a:avLst/>
          </a:prstGeom>
        </p:spPr>
        <p:txBody>
          <a:bodyPr spcFirstLastPara="1" wrap="square" lIns="91425" tIns="45700" rIns="91425" bIns="45700" anchor="ctr" anchorCtr="0">
            <a:normAutofit fontScale="90000"/>
          </a:bodyPr>
          <a:lstStyle/>
          <a:p>
            <a:pPr marL="0" lvl="0" indent="0" algn="ctr" rtl="0">
              <a:spcBef>
                <a:spcPts val="0"/>
              </a:spcBef>
              <a:spcAft>
                <a:spcPts val="0"/>
              </a:spcAft>
              <a:buNone/>
            </a:pPr>
            <a:r>
              <a:rPr lang="en-US"/>
              <a:t>Performance Testing - IDEAL-CT</a:t>
            </a:r>
            <a:endParaRPr/>
          </a:p>
        </p:txBody>
      </p:sp>
      <p:sp>
        <p:nvSpPr>
          <p:cNvPr id="235" name="Google Shape;235;g127522c8731_0_24"/>
          <p:cNvSpPr txBox="1">
            <a:spLocks noGrp="1"/>
          </p:cNvSpPr>
          <p:nvPr>
            <p:ph type="body" idx="4294967295"/>
          </p:nvPr>
        </p:nvSpPr>
        <p:spPr>
          <a:xfrm>
            <a:off x="457200" y="1749075"/>
            <a:ext cx="4348800" cy="639900"/>
          </a:xfrm>
          <a:prstGeom prst="rect">
            <a:avLst/>
          </a:prstGeom>
          <a:noFill/>
          <a:ln>
            <a:noFill/>
          </a:ln>
        </p:spPr>
        <p:txBody>
          <a:bodyPr spcFirstLastPara="1" wrap="square" lIns="91425" tIns="45700" rIns="91425" bIns="45700" anchor="b" anchorCtr="0">
            <a:noAutofit/>
          </a:bodyPr>
          <a:lstStyle/>
          <a:p>
            <a:pPr marL="0" lvl="0" indent="0" algn="ctr" rtl="0">
              <a:lnSpc>
                <a:spcPct val="80000"/>
              </a:lnSpc>
              <a:spcBef>
                <a:spcPts val="480"/>
              </a:spcBef>
              <a:spcAft>
                <a:spcPts val="0"/>
              </a:spcAft>
              <a:buSzPts val="1018"/>
              <a:buNone/>
            </a:pPr>
            <a:r>
              <a:rPr lang="en-US" sz="2700"/>
              <a:t>Indirect Tension Asphalt Cracking Test (IDEAL-CT)</a:t>
            </a:r>
            <a:endParaRPr sz="2700"/>
          </a:p>
        </p:txBody>
      </p:sp>
      <p:sp>
        <p:nvSpPr>
          <p:cNvPr id="236" name="Google Shape;236;g127522c8731_0_24"/>
          <p:cNvSpPr txBox="1">
            <a:spLocks noGrp="1"/>
          </p:cNvSpPr>
          <p:nvPr>
            <p:ph type="body" idx="4294967295"/>
          </p:nvPr>
        </p:nvSpPr>
        <p:spPr>
          <a:xfrm>
            <a:off x="457200" y="2388975"/>
            <a:ext cx="5517000" cy="3544800"/>
          </a:xfrm>
          <a:prstGeom prst="rect">
            <a:avLst/>
          </a:prstGeom>
          <a:noFill/>
          <a:ln>
            <a:noFill/>
          </a:ln>
        </p:spPr>
        <p:txBody>
          <a:bodyPr spcFirstLastPara="1" wrap="square" lIns="91425" tIns="45700" rIns="91425" bIns="45700" anchor="t" anchorCtr="0">
            <a:normAutofit/>
          </a:bodyPr>
          <a:lstStyle/>
          <a:p>
            <a:pPr marL="457200" lvl="0" indent="-349250" algn="l" rtl="0">
              <a:lnSpc>
                <a:spcPct val="100000"/>
              </a:lnSpc>
              <a:spcBef>
                <a:spcPts val="480"/>
              </a:spcBef>
              <a:spcAft>
                <a:spcPts val="0"/>
              </a:spcAft>
              <a:buSzPts val="1900"/>
              <a:buChar char="-"/>
            </a:pPr>
            <a:r>
              <a:rPr lang="en-US" sz="2300"/>
              <a:t>Input sample parameters and dimensions</a:t>
            </a:r>
            <a:endParaRPr sz="2300"/>
          </a:p>
          <a:p>
            <a:pPr marL="457200" lvl="0" indent="-374650" algn="l" rtl="0">
              <a:lnSpc>
                <a:spcPct val="100000"/>
              </a:lnSpc>
              <a:spcBef>
                <a:spcPts val="480"/>
              </a:spcBef>
              <a:spcAft>
                <a:spcPts val="0"/>
              </a:spcAft>
              <a:buSzPts val="2300"/>
              <a:buChar char="-"/>
            </a:pPr>
            <a:r>
              <a:rPr lang="en-US" sz="2300"/>
              <a:t>Displacement: 50 </a:t>
            </a:r>
            <a:r>
              <a:rPr lang="en-US" sz="2300" u="sng"/>
              <a:t>+</a:t>
            </a:r>
            <a:r>
              <a:rPr lang="en-US" sz="2300"/>
              <a:t> 2 mm/min</a:t>
            </a:r>
            <a:endParaRPr sz="2300"/>
          </a:p>
          <a:p>
            <a:pPr marL="457200" lvl="0" indent="-374650" algn="l" rtl="0">
              <a:lnSpc>
                <a:spcPct val="100000"/>
              </a:lnSpc>
              <a:spcBef>
                <a:spcPts val="480"/>
              </a:spcBef>
              <a:spcAft>
                <a:spcPts val="0"/>
              </a:spcAft>
              <a:buSzPts val="2300"/>
              <a:buChar char="-"/>
            </a:pPr>
            <a:r>
              <a:rPr lang="en-US" sz="2300"/>
              <a:t>Intermediate temp: 5℃ - 35℃</a:t>
            </a:r>
            <a:endParaRPr sz="2300"/>
          </a:p>
          <a:p>
            <a:pPr marL="457200" lvl="0" indent="-374650" algn="l" rtl="0">
              <a:lnSpc>
                <a:spcPct val="100000"/>
              </a:lnSpc>
              <a:spcBef>
                <a:spcPts val="480"/>
              </a:spcBef>
              <a:spcAft>
                <a:spcPts val="0"/>
              </a:spcAft>
              <a:buSzPts val="2300"/>
              <a:buChar char="-"/>
            </a:pPr>
            <a:r>
              <a:rPr lang="en-US" sz="2300"/>
              <a:t>Load vs. Deformation with time curve</a:t>
            </a:r>
            <a:endParaRPr sz="2300"/>
          </a:p>
          <a:p>
            <a:pPr marL="457200" lvl="0" indent="-349250" algn="l" rtl="0">
              <a:lnSpc>
                <a:spcPct val="100000"/>
              </a:lnSpc>
              <a:spcBef>
                <a:spcPts val="0"/>
              </a:spcBef>
              <a:spcAft>
                <a:spcPts val="0"/>
              </a:spcAft>
              <a:buSzPts val="1900"/>
              <a:buChar char="-"/>
            </a:pPr>
            <a:r>
              <a:rPr lang="en-US" sz="2300"/>
              <a:t>Output C</a:t>
            </a:r>
            <a:r>
              <a:rPr lang="en-US" sz="2300">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textRoundtripDataId="0"/>
                  </a:ext>
                </a:extLst>
              </a:rPr>
              <a:t>Tindex - cracking resistance</a:t>
            </a:r>
            <a:endParaRPr sz="2300"/>
          </a:p>
          <a:p>
            <a:pPr marL="457200" lvl="0" indent="-349250" algn="l" rtl="0">
              <a:lnSpc>
                <a:spcPct val="100000"/>
              </a:lnSpc>
              <a:spcBef>
                <a:spcPts val="0"/>
              </a:spcBef>
              <a:spcAft>
                <a:spcPts val="0"/>
              </a:spcAft>
              <a:buSzPts val="1900"/>
              <a:buChar char="-"/>
            </a:pPr>
            <a:r>
              <a:rPr lang="en-US" sz="2300">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textRoundtripDataId="1"/>
                  </a:ext>
                </a:extLst>
              </a:rPr>
              <a:t>Benefits!</a:t>
            </a:r>
            <a:endParaRPr sz="2300"/>
          </a:p>
        </p:txBody>
      </p:sp>
      <p:pic>
        <p:nvPicPr>
          <p:cNvPr id="237" name="Google Shape;237;g127522c8731_0_24"/>
          <p:cNvPicPr preferRelativeResize="0"/>
          <p:nvPr/>
        </p:nvPicPr>
        <p:blipFill rotWithShape="1">
          <a:blip r:embed="rId3">
            <a:alphaModFix/>
          </a:blip>
          <a:srcRect/>
          <a:stretch/>
        </p:blipFill>
        <p:spPr>
          <a:xfrm>
            <a:off x="6171225" y="1749071"/>
            <a:ext cx="2851825" cy="221412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Google Shape;243;g123d822e841_0_48"/>
          <p:cNvSpPr txBox="1"/>
          <p:nvPr/>
        </p:nvSpPr>
        <p:spPr>
          <a:xfrm>
            <a:off x="0" y="3298031"/>
            <a:ext cx="9144000" cy="490500"/>
          </a:xfrm>
          <a:prstGeom prst="rect">
            <a:avLst/>
          </a:prstGeom>
          <a:noFill/>
          <a:ln>
            <a:noFill/>
          </a:ln>
        </p:spPr>
        <p:txBody>
          <a:bodyPr spcFirstLastPara="1" wrap="square" lIns="91425" tIns="45700" rIns="91425" bIns="45700" anchor="t" anchorCtr="0">
            <a:normAutofit/>
          </a:bodyPr>
          <a:lstStyle/>
          <a:p>
            <a:pPr marL="0" marR="0" lvl="0" indent="0" algn="ctr" rtl="0">
              <a:lnSpc>
                <a:spcPct val="100000"/>
              </a:lnSpc>
              <a:spcBef>
                <a:spcPts val="0"/>
              </a:spcBef>
              <a:spcAft>
                <a:spcPts val="0"/>
              </a:spcAft>
              <a:buClr>
                <a:srgbClr val="09347A"/>
              </a:buClr>
              <a:buSzPts val="2400"/>
              <a:buFont typeface="Arial"/>
              <a:buNone/>
            </a:pPr>
            <a:r>
              <a:rPr lang="en-US" sz="2400" b="0" i="0" u="none" strike="noStrike" cap="none">
                <a:solidFill>
                  <a:srgbClr val="09347A"/>
                </a:solidFill>
                <a:latin typeface="Arial"/>
                <a:ea typeface="Arial"/>
                <a:cs typeface="Arial"/>
                <a:sym typeface="Arial"/>
              </a:rPr>
              <a:t>Research Goals</a:t>
            </a:r>
            <a:endParaRPr sz="2400" b="0" i="0" u="none" strike="noStrike" cap="none">
              <a:solidFill>
                <a:srgbClr val="09347A"/>
              </a:solidFill>
              <a:latin typeface="Arial"/>
              <a:ea typeface="Arial"/>
              <a:cs typeface="Arial"/>
              <a:sym typeface="Arial"/>
            </a:endParaRPr>
          </a:p>
        </p:txBody>
      </p:sp>
    </p:spTree>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g123d822e841_0_57"/>
          <p:cNvSpPr txBox="1">
            <a:spLocks noGrp="1"/>
          </p:cNvSpPr>
          <p:nvPr>
            <p:ph type="title"/>
          </p:nvPr>
        </p:nvSpPr>
        <p:spPr>
          <a:xfrm>
            <a:off x="457200" y="838200"/>
            <a:ext cx="8229600" cy="7161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SzPts val="1800"/>
              <a:buNone/>
            </a:pPr>
            <a:r>
              <a:rPr lang="en-US"/>
              <a:t>Research Goals and Questions</a:t>
            </a:r>
            <a:endParaRPr/>
          </a:p>
        </p:txBody>
      </p:sp>
      <p:sp>
        <p:nvSpPr>
          <p:cNvPr id="250" name="Google Shape;250;g123d822e841_0_57"/>
          <p:cNvSpPr txBox="1">
            <a:spLocks noGrp="1"/>
          </p:cNvSpPr>
          <p:nvPr>
            <p:ph type="body" idx="1"/>
          </p:nvPr>
        </p:nvSpPr>
        <p:spPr>
          <a:xfrm>
            <a:off x="457200" y="1600200"/>
            <a:ext cx="8229600" cy="4526100"/>
          </a:xfrm>
          <a:prstGeom prst="rect">
            <a:avLst/>
          </a:prstGeom>
          <a:noFill/>
          <a:ln>
            <a:noFill/>
          </a:ln>
        </p:spPr>
        <p:txBody>
          <a:bodyPr spcFirstLastPara="1" wrap="square" lIns="91425" tIns="45700" rIns="91425" bIns="45700" anchor="t" anchorCtr="0">
            <a:normAutofit fontScale="92500" lnSpcReduction="10000"/>
          </a:bodyPr>
          <a:lstStyle/>
          <a:p>
            <a:pPr marL="457200" lvl="0" indent="-331977" algn="l" rtl="0">
              <a:lnSpc>
                <a:spcPct val="115000"/>
              </a:lnSpc>
              <a:spcBef>
                <a:spcPts val="0"/>
              </a:spcBef>
              <a:spcAft>
                <a:spcPts val="0"/>
              </a:spcAft>
              <a:buClr>
                <a:srgbClr val="434143"/>
              </a:buClr>
              <a:buSzPct val="100000"/>
              <a:buAutoNum type="arabicPeriod"/>
            </a:pPr>
            <a:r>
              <a:rPr lang="en-US" sz="2100" b="1">
                <a:solidFill>
                  <a:srgbClr val="434143"/>
                </a:solidFill>
              </a:rPr>
              <a:t>Evaluate the effect of rejuvenators in improving the performance of asphalt mixtures with high RAP contents.</a:t>
            </a:r>
            <a:endParaRPr sz="2100" b="1">
              <a:solidFill>
                <a:srgbClr val="434143"/>
              </a:solidFill>
            </a:endParaRPr>
          </a:p>
          <a:p>
            <a:pPr marL="457200" lvl="0" indent="-331977" algn="l" rtl="0">
              <a:lnSpc>
                <a:spcPct val="115000"/>
              </a:lnSpc>
              <a:spcBef>
                <a:spcPts val="0"/>
              </a:spcBef>
              <a:spcAft>
                <a:spcPts val="0"/>
              </a:spcAft>
              <a:buClr>
                <a:srgbClr val="434143"/>
              </a:buClr>
              <a:buSzPct val="100000"/>
              <a:buChar char="-"/>
            </a:pPr>
            <a:r>
              <a:rPr lang="en-US" sz="2100">
                <a:solidFill>
                  <a:srgbClr val="434143"/>
                </a:solidFill>
              </a:rPr>
              <a:t>Do the rejuvenators effectively soften and blend with the aged RAP binder to reach a balanced mix? </a:t>
            </a:r>
            <a:endParaRPr sz="2100">
              <a:solidFill>
                <a:srgbClr val="434143"/>
              </a:solidFill>
            </a:endParaRPr>
          </a:p>
          <a:p>
            <a:pPr marL="0" lvl="0" indent="0" algn="l" rtl="0">
              <a:lnSpc>
                <a:spcPct val="115000"/>
              </a:lnSpc>
              <a:spcBef>
                <a:spcPts val="1000"/>
              </a:spcBef>
              <a:spcAft>
                <a:spcPts val="0"/>
              </a:spcAft>
              <a:buNone/>
            </a:pPr>
            <a:r>
              <a:rPr lang="en-US" sz="2100" b="1">
                <a:solidFill>
                  <a:srgbClr val="434143"/>
                </a:solidFill>
              </a:rPr>
              <a:t>2.    Apply Balanced Mix Design (BMD) to optimize mix performance.</a:t>
            </a:r>
            <a:endParaRPr sz="2100" b="1">
              <a:solidFill>
                <a:srgbClr val="434143"/>
              </a:solidFill>
            </a:endParaRPr>
          </a:p>
          <a:p>
            <a:pPr marL="457200" lvl="0" indent="-331977" algn="l" rtl="0">
              <a:lnSpc>
                <a:spcPct val="115000"/>
              </a:lnSpc>
              <a:spcBef>
                <a:spcPts val="0"/>
              </a:spcBef>
              <a:spcAft>
                <a:spcPts val="0"/>
              </a:spcAft>
              <a:buClr>
                <a:srgbClr val="434143"/>
              </a:buClr>
              <a:buSzPct val="100000"/>
              <a:buChar char="-"/>
            </a:pPr>
            <a:r>
              <a:rPr lang="en-US" sz="2100">
                <a:solidFill>
                  <a:srgbClr val="434143"/>
                </a:solidFill>
              </a:rPr>
              <a:t>Does implementing a BMD for high RAP mixes prove to be an effective method of mix design?</a:t>
            </a:r>
            <a:endParaRPr sz="2100">
              <a:solidFill>
                <a:srgbClr val="434143"/>
              </a:solidFill>
            </a:endParaRPr>
          </a:p>
          <a:p>
            <a:pPr marL="0" lvl="0" indent="0" algn="l" rtl="0">
              <a:lnSpc>
                <a:spcPct val="115000"/>
              </a:lnSpc>
              <a:spcBef>
                <a:spcPts val="1000"/>
              </a:spcBef>
              <a:spcAft>
                <a:spcPts val="0"/>
              </a:spcAft>
              <a:buNone/>
            </a:pPr>
            <a:r>
              <a:rPr lang="en-US" sz="2100" b="1">
                <a:solidFill>
                  <a:srgbClr val="434143"/>
                </a:solidFill>
              </a:rPr>
              <a:t>3.    Study economic savings from using rejuvenators and high RAP.</a:t>
            </a:r>
            <a:endParaRPr sz="2100" b="1">
              <a:solidFill>
                <a:srgbClr val="434143"/>
              </a:solidFill>
            </a:endParaRPr>
          </a:p>
          <a:p>
            <a:pPr marL="457200" lvl="0" indent="-331977" algn="l" rtl="0">
              <a:lnSpc>
                <a:spcPct val="115000"/>
              </a:lnSpc>
              <a:spcBef>
                <a:spcPts val="0"/>
              </a:spcBef>
              <a:spcAft>
                <a:spcPts val="0"/>
              </a:spcAft>
              <a:buClr>
                <a:srgbClr val="434143"/>
              </a:buClr>
              <a:buSzPct val="100000"/>
              <a:buChar char="-"/>
            </a:pPr>
            <a:r>
              <a:rPr lang="en-US" sz="2100">
                <a:solidFill>
                  <a:srgbClr val="434143"/>
                </a:solidFill>
              </a:rPr>
              <a:t>Does the use of rejuvenators in high RAP mix have significant economic benefits? If so, how much?</a:t>
            </a:r>
            <a:endParaRPr sz="2100">
              <a:solidFill>
                <a:srgbClr val="434143"/>
              </a:solidFill>
            </a:endParaRPr>
          </a:p>
          <a:p>
            <a:pPr marL="0" lvl="0" indent="0" algn="l" rtl="0">
              <a:lnSpc>
                <a:spcPct val="115000"/>
              </a:lnSpc>
              <a:spcBef>
                <a:spcPts val="1000"/>
              </a:spcBef>
              <a:spcAft>
                <a:spcPts val="0"/>
              </a:spcAft>
              <a:buNone/>
            </a:pPr>
            <a:r>
              <a:rPr lang="en-US" sz="2100" b="1">
                <a:solidFill>
                  <a:srgbClr val="434143"/>
                </a:solidFill>
              </a:rPr>
              <a:t>4.    Develop thresholds for performance testing with high RAP mixes.</a:t>
            </a:r>
            <a:endParaRPr sz="2100" b="1">
              <a:solidFill>
                <a:srgbClr val="434143"/>
              </a:solidFill>
            </a:endParaRPr>
          </a:p>
          <a:p>
            <a:pPr marL="457200" lvl="0" indent="-331977" algn="l" rtl="0">
              <a:lnSpc>
                <a:spcPct val="100000"/>
              </a:lnSpc>
              <a:spcBef>
                <a:spcPts val="360"/>
              </a:spcBef>
              <a:spcAft>
                <a:spcPts val="0"/>
              </a:spcAft>
              <a:buSzPct val="100000"/>
              <a:buChar char="-"/>
            </a:pPr>
            <a:r>
              <a:rPr lang="en-US" sz="2100">
                <a:solidFill>
                  <a:srgbClr val="434143"/>
                </a:solidFill>
              </a:rPr>
              <a:t>Are the current ITD performance thresholds reasonable? What should they be adjusted to and why? Specifically IDEAL-CT.</a:t>
            </a:r>
            <a:endParaRPr sz="2100"/>
          </a:p>
          <a:p>
            <a:pPr marL="0" lvl="0" indent="0" algn="l" rtl="0">
              <a:lnSpc>
                <a:spcPct val="100000"/>
              </a:lnSpc>
              <a:spcBef>
                <a:spcPts val="1000"/>
              </a:spcBef>
              <a:spcAft>
                <a:spcPts val="0"/>
              </a:spcAft>
              <a:buSzPct val="92664"/>
              <a:buNone/>
            </a:pPr>
            <a:endParaRPr sz="210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g1245839e343_0_0"/>
          <p:cNvSpPr txBox="1"/>
          <p:nvPr/>
        </p:nvSpPr>
        <p:spPr>
          <a:xfrm>
            <a:off x="0" y="3298031"/>
            <a:ext cx="9144000" cy="490500"/>
          </a:xfrm>
          <a:prstGeom prst="rect">
            <a:avLst/>
          </a:prstGeom>
          <a:noFill/>
          <a:ln>
            <a:noFill/>
          </a:ln>
        </p:spPr>
        <p:txBody>
          <a:bodyPr spcFirstLastPara="1" wrap="square" lIns="91425" tIns="45700" rIns="91425" bIns="45700" anchor="t" anchorCtr="0">
            <a:normAutofit/>
          </a:bodyPr>
          <a:lstStyle/>
          <a:p>
            <a:pPr marL="0" marR="0" lvl="0" indent="0" algn="ctr" rtl="0">
              <a:lnSpc>
                <a:spcPct val="100000"/>
              </a:lnSpc>
              <a:spcBef>
                <a:spcPts val="0"/>
              </a:spcBef>
              <a:spcAft>
                <a:spcPts val="0"/>
              </a:spcAft>
              <a:buClr>
                <a:srgbClr val="09347A"/>
              </a:buClr>
              <a:buSzPts val="2400"/>
              <a:buFont typeface="Arial"/>
              <a:buNone/>
            </a:pPr>
            <a:r>
              <a:rPr lang="en-US" sz="2400" b="0" i="0" u="none" strike="noStrike" cap="none">
                <a:solidFill>
                  <a:srgbClr val="09347A"/>
                </a:solidFill>
                <a:latin typeface="Arial"/>
                <a:ea typeface="Arial"/>
                <a:cs typeface="Arial"/>
                <a:sym typeface="Arial"/>
              </a:rPr>
              <a:t>Proposed Research</a:t>
            </a:r>
            <a:endParaRPr sz="2400" b="0" i="0" u="none" strike="noStrike" cap="none">
              <a:solidFill>
                <a:srgbClr val="09347A"/>
              </a:solidFill>
              <a:latin typeface="Arial"/>
              <a:ea typeface="Arial"/>
              <a:cs typeface="Arial"/>
              <a:sym typeface="Arial"/>
            </a:endParaRPr>
          </a:p>
        </p:txBody>
      </p:sp>
    </p:spTree>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g125416f3d02_0_0"/>
          <p:cNvSpPr/>
          <p:nvPr/>
        </p:nvSpPr>
        <p:spPr>
          <a:xfrm>
            <a:off x="3707842" y="1640704"/>
            <a:ext cx="1487156" cy="592853"/>
          </a:xfrm>
          <a:prstGeom prst="rect">
            <a:avLst/>
          </a:prstGeom>
          <a:solidFill>
            <a:srgbClr val="92CCDC"/>
          </a:solidFill>
          <a:ln w="25400" cap="flat" cmpd="sng">
            <a:solidFill>
              <a:srgbClr val="004C7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263" name="Google Shape;263;g125416f3d02_0_0"/>
          <p:cNvSpPr txBox="1"/>
          <p:nvPr/>
        </p:nvSpPr>
        <p:spPr>
          <a:xfrm>
            <a:off x="3833446" y="1675520"/>
            <a:ext cx="1235947" cy="523220"/>
          </a:xfrm>
          <a:prstGeom prst="rect">
            <a:avLst/>
          </a:prstGeom>
          <a:solidFill>
            <a:srgbClr val="92CCDC"/>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chemeClr val="dk1"/>
                </a:solidFill>
                <a:latin typeface="Arial"/>
                <a:ea typeface="Arial"/>
                <a:cs typeface="Arial"/>
                <a:sym typeface="Arial"/>
              </a:rPr>
              <a:t>Literature Review</a:t>
            </a:r>
            <a:endParaRPr/>
          </a:p>
        </p:txBody>
      </p:sp>
      <p:sp>
        <p:nvSpPr>
          <p:cNvPr id="264" name="Google Shape;264;g125416f3d02_0_0"/>
          <p:cNvSpPr/>
          <p:nvPr/>
        </p:nvSpPr>
        <p:spPr>
          <a:xfrm>
            <a:off x="3707842" y="2848181"/>
            <a:ext cx="1487156" cy="592853"/>
          </a:xfrm>
          <a:prstGeom prst="rect">
            <a:avLst/>
          </a:prstGeom>
          <a:solidFill>
            <a:srgbClr val="92CCDC"/>
          </a:solidFill>
          <a:ln w="25400" cap="flat" cmpd="sng">
            <a:solidFill>
              <a:srgbClr val="004C7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265" name="Google Shape;265;g125416f3d02_0_0"/>
          <p:cNvSpPr txBox="1"/>
          <p:nvPr/>
        </p:nvSpPr>
        <p:spPr>
          <a:xfrm>
            <a:off x="3833446" y="2882997"/>
            <a:ext cx="1235947" cy="523220"/>
          </a:xfrm>
          <a:prstGeom prst="rect">
            <a:avLst/>
          </a:prstGeom>
          <a:solidFill>
            <a:srgbClr val="92CCDC"/>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chemeClr val="dk1"/>
                </a:solidFill>
                <a:latin typeface="Arial"/>
                <a:ea typeface="Arial"/>
                <a:cs typeface="Arial"/>
                <a:sym typeface="Arial"/>
              </a:rPr>
              <a:t>Materials Testing</a:t>
            </a:r>
            <a:endParaRPr/>
          </a:p>
        </p:txBody>
      </p:sp>
      <p:sp>
        <p:nvSpPr>
          <p:cNvPr id="266" name="Google Shape;266;g125416f3d02_0_0"/>
          <p:cNvSpPr/>
          <p:nvPr/>
        </p:nvSpPr>
        <p:spPr>
          <a:xfrm>
            <a:off x="4692585" y="3730936"/>
            <a:ext cx="1215850" cy="592853"/>
          </a:xfrm>
          <a:prstGeom prst="ellipse">
            <a:avLst/>
          </a:prstGeom>
          <a:solidFill>
            <a:srgbClr val="FABF8E"/>
          </a:solidFill>
          <a:ln w="25400" cap="flat" cmpd="sng">
            <a:solidFill>
              <a:srgbClr val="004C7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67" name="Google Shape;267;g125416f3d02_0_0"/>
          <p:cNvSpPr txBox="1"/>
          <p:nvPr/>
        </p:nvSpPr>
        <p:spPr>
          <a:xfrm>
            <a:off x="4788044" y="3765752"/>
            <a:ext cx="1024932" cy="52322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chemeClr val="dk1"/>
                </a:solidFill>
                <a:latin typeface="Arial"/>
                <a:ea typeface="Arial"/>
                <a:cs typeface="Arial"/>
                <a:sym typeface="Arial"/>
              </a:rPr>
              <a:t>Virgin Aggregate</a:t>
            </a:r>
            <a:endParaRPr/>
          </a:p>
        </p:txBody>
      </p:sp>
      <p:sp>
        <p:nvSpPr>
          <p:cNvPr id="268" name="Google Shape;268;g125416f3d02_0_0"/>
          <p:cNvSpPr/>
          <p:nvPr/>
        </p:nvSpPr>
        <p:spPr>
          <a:xfrm>
            <a:off x="3069772" y="3730937"/>
            <a:ext cx="1215850" cy="592853"/>
          </a:xfrm>
          <a:prstGeom prst="ellipse">
            <a:avLst/>
          </a:prstGeom>
          <a:solidFill>
            <a:srgbClr val="FABF8E"/>
          </a:solidFill>
          <a:ln w="25400" cap="flat" cmpd="sng">
            <a:solidFill>
              <a:srgbClr val="004C7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69" name="Google Shape;269;g125416f3d02_0_0"/>
          <p:cNvSpPr txBox="1"/>
          <p:nvPr/>
        </p:nvSpPr>
        <p:spPr>
          <a:xfrm>
            <a:off x="3165231" y="3765753"/>
            <a:ext cx="1024932" cy="52322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chemeClr val="dk1"/>
                </a:solidFill>
                <a:latin typeface="Arial"/>
                <a:ea typeface="Arial"/>
                <a:cs typeface="Arial"/>
                <a:sym typeface="Arial"/>
              </a:rPr>
              <a:t>Virgin Asphalt</a:t>
            </a:r>
            <a:endParaRPr/>
          </a:p>
        </p:txBody>
      </p:sp>
      <p:sp>
        <p:nvSpPr>
          <p:cNvPr id="270" name="Google Shape;270;g125416f3d02_0_0"/>
          <p:cNvSpPr/>
          <p:nvPr/>
        </p:nvSpPr>
        <p:spPr>
          <a:xfrm>
            <a:off x="1446959" y="3730936"/>
            <a:ext cx="1215850" cy="592853"/>
          </a:xfrm>
          <a:prstGeom prst="ellipse">
            <a:avLst/>
          </a:prstGeom>
          <a:solidFill>
            <a:srgbClr val="FABF8E"/>
          </a:solidFill>
          <a:ln w="25400" cap="flat" cmpd="sng">
            <a:solidFill>
              <a:srgbClr val="004C7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71" name="Google Shape;271;g125416f3d02_0_0"/>
          <p:cNvSpPr txBox="1"/>
          <p:nvPr/>
        </p:nvSpPr>
        <p:spPr>
          <a:xfrm>
            <a:off x="1595172" y="3908289"/>
            <a:ext cx="1024932"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chemeClr val="dk1"/>
                </a:solidFill>
                <a:latin typeface="Arial"/>
                <a:ea typeface="Arial"/>
                <a:cs typeface="Arial"/>
                <a:sym typeface="Arial"/>
              </a:rPr>
              <a:t>RAP</a:t>
            </a:r>
            <a:endParaRPr/>
          </a:p>
        </p:txBody>
      </p:sp>
      <p:sp>
        <p:nvSpPr>
          <p:cNvPr id="272" name="Google Shape;272;g125416f3d02_0_0"/>
          <p:cNvSpPr/>
          <p:nvPr/>
        </p:nvSpPr>
        <p:spPr>
          <a:xfrm>
            <a:off x="6306603" y="3696119"/>
            <a:ext cx="1215850" cy="592853"/>
          </a:xfrm>
          <a:prstGeom prst="ellipse">
            <a:avLst/>
          </a:prstGeom>
          <a:solidFill>
            <a:srgbClr val="FABF8E"/>
          </a:solidFill>
          <a:ln w="25400" cap="flat" cmpd="sng">
            <a:solidFill>
              <a:srgbClr val="004C7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73" name="Google Shape;273;g125416f3d02_0_0"/>
          <p:cNvSpPr txBox="1"/>
          <p:nvPr/>
        </p:nvSpPr>
        <p:spPr>
          <a:xfrm>
            <a:off x="6275202" y="3838656"/>
            <a:ext cx="1298750"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chemeClr val="dk1"/>
                </a:solidFill>
                <a:latin typeface="Arial"/>
                <a:ea typeface="Arial"/>
                <a:cs typeface="Arial"/>
                <a:sym typeface="Arial"/>
              </a:rPr>
              <a:t>Rejuvenators</a:t>
            </a:r>
            <a:endParaRPr/>
          </a:p>
        </p:txBody>
      </p:sp>
      <p:sp>
        <p:nvSpPr>
          <p:cNvPr id="274" name="Google Shape;274;g125416f3d02_0_0"/>
          <p:cNvSpPr/>
          <p:nvPr/>
        </p:nvSpPr>
        <p:spPr>
          <a:xfrm>
            <a:off x="7928150" y="3406217"/>
            <a:ext cx="894303" cy="467255"/>
          </a:xfrm>
          <a:prstGeom prst="ellipse">
            <a:avLst/>
          </a:prstGeom>
          <a:solidFill>
            <a:srgbClr val="CCC0D9"/>
          </a:solidFill>
          <a:ln w="25400" cap="flat" cmpd="sng">
            <a:solidFill>
              <a:srgbClr val="004C7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75" name="Google Shape;275;g125416f3d02_0_0"/>
          <p:cNvSpPr txBox="1"/>
          <p:nvPr/>
        </p:nvSpPr>
        <p:spPr>
          <a:xfrm>
            <a:off x="7940719" y="3411807"/>
            <a:ext cx="894303" cy="46166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200" b="0" i="0" u="none" strike="noStrike" cap="none">
                <a:solidFill>
                  <a:srgbClr val="000000"/>
                </a:solidFill>
                <a:latin typeface="Arial"/>
                <a:ea typeface="Arial"/>
                <a:cs typeface="Arial"/>
                <a:sym typeface="Arial"/>
              </a:rPr>
              <a:t>RA1/RA2 dose</a:t>
            </a:r>
            <a:endParaRPr/>
          </a:p>
        </p:txBody>
      </p:sp>
      <p:sp>
        <p:nvSpPr>
          <p:cNvPr id="276" name="Google Shape;276;g125416f3d02_0_0"/>
          <p:cNvSpPr/>
          <p:nvPr/>
        </p:nvSpPr>
        <p:spPr>
          <a:xfrm>
            <a:off x="7928150" y="4052549"/>
            <a:ext cx="894303" cy="467255"/>
          </a:xfrm>
          <a:prstGeom prst="ellipse">
            <a:avLst/>
          </a:prstGeom>
          <a:solidFill>
            <a:srgbClr val="CCC0D9"/>
          </a:solidFill>
          <a:ln w="25400" cap="flat" cmpd="sng">
            <a:solidFill>
              <a:srgbClr val="004C7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77" name="Google Shape;277;g125416f3d02_0_0"/>
          <p:cNvSpPr txBox="1"/>
          <p:nvPr/>
        </p:nvSpPr>
        <p:spPr>
          <a:xfrm>
            <a:off x="7940719" y="4058139"/>
            <a:ext cx="894303" cy="46166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200" b="0" i="0" u="none" strike="noStrike" cap="none">
                <a:solidFill>
                  <a:srgbClr val="000000"/>
                </a:solidFill>
                <a:latin typeface="Arial"/>
                <a:ea typeface="Arial"/>
                <a:cs typeface="Arial"/>
                <a:sym typeface="Arial"/>
              </a:rPr>
              <a:t>Blending Charts</a:t>
            </a:r>
            <a:endParaRPr/>
          </a:p>
        </p:txBody>
      </p:sp>
      <p:sp>
        <p:nvSpPr>
          <p:cNvPr id="278" name="Google Shape;278;g125416f3d02_0_0"/>
          <p:cNvSpPr/>
          <p:nvPr/>
        </p:nvSpPr>
        <p:spPr>
          <a:xfrm>
            <a:off x="296309" y="3502525"/>
            <a:ext cx="894300" cy="467400"/>
          </a:xfrm>
          <a:prstGeom prst="ellipse">
            <a:avLst/>
          </a:prstGeom>
          <a:solidFill>
            <a:srgbClr val="CCC0D9"/>
          </a:solidFill>
          <a:ln w="25400" cap="flat" cmpd="sng">
            <a:solidFill>
              <a:srgbClr val="004C7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79" name="Google Shape;279;g125416f3d02_0_0"/>
          <p:cNvSpPr txBox="1"/>
          <p:nvPr/>
        </p:nvSpPr>
        <p:spPr>
          <a:xfrm>
            <a:off x="308878" y="3508116"/>
            <a:ext cx="894300"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200" b="0" i="0" u="none" strike="noStrike" cap="none">
                <a:solidFill>
                  <a:srgbClr val="000000"/>
                </a:solidFill>
                <a:latin typeface="Arial"/>
                <a:ea typeface="Arial"/>
                <a:cs typeface="Arial"/>
                <a:sym typeface="Arial"/>
              </a:rPr>
              <a:t>Available Asphalt</a:t>
            </a:r>
            <a:endParaRPr/>
          </a:p>
        </p:txBody>
      </p:sp>
      <p:sp>
        <p:nvSpPr>
          <p:cNvPr id="280" name="Google Shape;280;g125416f3d02_0_0"/>
          <p:cNvSpPr/>
          <p:nvPr/>
        </p:nvSpPr>
        <p:spPr>
          <a:xfrm>
            <a:off x="3707842" y="5112141"/>
            <a:ext cx="1487156" cy="592853"/>
          </a:xfrm>
          <a:prstGeom prst="rect">
            <a:avLst/>
          </a:prstGeom>
          <a:solidFill>
            <a:srgbClr val="DBC43D"/>
          </a:solidFill>
          <a:ln w="25400" cap="flat" cmpd="sng">
            <a:solidFill>
              <a:srgbClr val="004C7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281" name="Google Shape;281;g125416f3d02_0_0"/>
          <p:cNvSpPr txBox="1"/>
          <p:nvPr/>
        </p:nvSpPr>
        <p:spPr>
          <a:xfrm>
            <a:off x="3833446" y="5146957"/>
            <a:ext cx="1235947" cy="523220"/>
          </a:xfrm>
          <a:prstGeom prst="rect">
            <a:avLst/>
          </a:prstGeom>
          <a:solidFill>
            <a:srgbClr val="DBC43D"/>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chemeClr val="dk1"/>
                </a:solidFill>
                <a:latin typeface="Arial"/>
                <a:ea typeface="Arial"/>
                <a:cs typeface="Arial"/>
                <a:sym typeface="Arial"/>
              </a:rPr>
              <a:t>HMA Mix</a:t>
            </a:r>
            <a:endParaRPr/>
          </a:p>
          <a:p>
            <a:pPr marL="0" marR="0" lvl="0" indent="0" algn="ctr" rtl="0">
              <a:lnSpc>
                <a:spcPct val="100000"/>
              </a:lnSpc>
              <a:spcBef>
                <a:spcPts val="0"/>
              </a:spcBef>
              <a:spcAft>
                <a:spcPts val="0"/>
              </a:spcAft>
              <a:buNone/>
            </a:pPr>
            <a:r>
              <a:rPr lang="en-US" sz="1400" b="0" i="0" u="none" strike="noStrike" cap="none">
                <a:solidFill>
                  <a:schemeClr val="dk1"/>
                </a:solidFill>
                <a:latin typeface="Arial"/>
                <a:ea typeface="Arial"/>
                <a:cs typeface="Arial"/>
                <a:sym typeface="Arial"/>
              </a:rPr>
              <a:t>Design</a:t>
            </a:r>
            <a:endParaRPr/>
          </a:p>
        </p:txBody>
      </p:sp>
      <p:cxnSp>
        <p:nvCxnSpPr>
          <p:cNvPr id="282" name="Google Shape;282;g125416f3d02_0_0"/>
          <p:cNvCxnSpPr>
            <a:stCxn id="262" idx="2"/>
            <a:endCxn id="264" idx="0"/>
          </p:cNvCxnSpPr>
          <p:nvPr/>
        </p:nvCxnSpPr>
        <p:spPr>
          <a:xfrm>
            <a:off x="4451420" y="2233557"/>
            <a:ext cx="0" cy="614700"/>
          </a:xfrm>
          <a:prstGeom prst="straightConnector1">
            <a:avLst/>
          </a:prstGeom>
          <a:noFill/>
          <a:ln w="9525" cap="flat" cmpd="sng">
            <a:solidFill>
              <a:srgbClr val="0067A4"/>
            </a:solidFill>
            <a:prstDash val="solid"/>
            <a:round/>
            <a:headEnd type="none" w="sm" len="sm"/>
            <a:tailEnd type="triangle" w="med" len="med"/>
          </a:ln>
        </p:spPr>
      </p:cxnSp>
      <p:cxnSp>
        <p:nvCxnSpPr>
          <p:cNvPr id="283" name="Google Shape;283;g125416f3d02_0_0"/>
          <p:cNvCxnSpPr>
            <a:stCxn id="264" idx="3"/>
            <a:endCxn id="272" idx="0"/>
          </p:cNvCxnSpPr>
          <p:nvPr/>
        </p:nvCxnSpPr>
        <p:spPr>
          <a:xfrm>
            <a:off x="5194998" y="3144607"/>
            <a:ext cx="1719600" cy="551400"/>
          </a:xfrm>
          <a:prstGeom prst="bentConnector2">
            <a:avLst/>
          </a:prstGeom>
          <a:noFill/>
          <a:ln w="9525" cap="flat" cmpd="sng">
            <a:solidFill>
              <a:srgbClr val="0067A4"/>
            </a:solidFill>
            <a:prstDash val="solid"/>
            <a:round/>
            <a:headEnd type="none" w="sm" len="sm"/>
            <a:tailEnd type="triangle" w="med" len="med"/>
          </a:ln>
        </p:spPr>
      </p:cxnSp>
      <p:cxnSp>
        <p:nvCxnSpPr>
          <p:cNvPr id="284" name="Google Shape;284;g125416f3d02_0_0"/>
          <p:cNvCxnSpPr>
            <a:stCxn id="264" idx="2"/>
            <a:endCxn id="267" idx="0"/>
          </p:cNvCxnSpPr>
          <p:nvPr/>
        </p:nvCxnSpPr>
        <p:spPr>
          <a:xfrm rot="-5400000" flipH="1">
            <a:off x="4713620" y="3178834"/>
            <a:ext cx="324600" cy="849000"/>
          </a:xfrm>
          <a:prstGeom prst="bentConnector3">
            <a:avLst>
              <a:gd name="adj1" fmla="val 50000"/>
            </a:avLst>
          </a:prstGeom>
          <a:noFill/>
          <a:ln w="9525" cap="flat" cmpd="sng">
            <a:solidFill>
              <a:srgbClr val="0067A4"/>
            </a:solidFill>
            <a:prstDash val="solid"/>
            <a:round/>
            <a:headEnd type="none" w="sm" len="sm"/>
            <a:tailEnd type="triangle" w="med" len="med"/>
          </a:ln>
        </p:spPr>
      </p:cxnSp>
      <p:cxnSp>
        <p:nvCxnSpPr>
          <p:cNvPr id="285" name="Google Shape;285;g125416f3d02_0_0"/>
          <p:cNvCxnSpPr>
            <a:stCxn id="264" idx="2"/>
            <a:endCxn id="269" idx="0"/>
          </p:cNvCxnSpPr>
          <p:nvPr/>
        </p:nvCxnSpPr>
        <p:spPr>
          <a:xfrm rot="5400000">
            <a:off x="3902270" y="3216484"/>
            <a:ext cx="324600" cy="773700"/>
          </a:xfrm>
          <a:prstGeom prst="bentConnector3">
            <a:avLst>
              <a:gd name="adj1" fmla="val 50000"/>
            </a:avLst>
          </a:prstGeom>
          <a:noFill/>
          <a:ln w="9525" cap="flat" cmpd="sng">
            <a:solidFill>
              <a:srgbClr val="0067A4"/>
            </a:solidFill>
            <a:prstDash val="solid"/>
            <a:round/>
            <a:headEnd type="none" w="sm" len="sm"/>
            <a:tailEnd type="triangle" w="med" len="med"/>
          </a:ln>
        </p:spPr>
      </p:cxnSp>
      <p:cxnSp>
        <p:nvCxnSpPr>
          <p:cNvPr id="286" name="Google Shape;286;g125416f3d02_0_0"/>
          <p:cNvCxnSpPr>
            <a:stCxn id="264" idx="1"/>
            <a:endCxn id="270" idx="0"/>
          </p:cNvCxnSpPr>
          <p:nvPr/>
        </p:nvCxnSpPr>
        <p:spPr>
          <a:xfrm flipH="1">
            <a:off x="2054842" y="3144607"/>
            <a:ext cx="1653000" cy="586200"/>
          </a:xfrm>
          <a:prstGeom prst="bentConnector2">
            <a:avLst/>
          </a:prstGeom>
          <a:noFill/>
          <a:ln w="9525" cap="flat" cmpd="sng">
            <a:solidFill>
              <a:srgbClr val="0067A4"/>
            </a:solidFill>
            <a:prstDash val="solid"/>
            <a:round/>
            <a:headEnd type="none" w="sm" len="sm"/>
            <a:tailEnd type="triangle" w="med" len="med"/>
          </a:ln>
        </p:spPr>
      </p:cxnSp>
      <p:cxnSp>
        <p:nvCxnSpPr>
          <p:cNvPr id="287" name="Google Shape;287;g125416f3d02_0_0"/>
          <p:cNvCxnSpPr>
            <a:stCxn id="270" idx="2"/>
            <a:endCxn id="279" idx="3"/>
          </p:cNvCxnSpPr>
          <p:nvPr/>
        </p:nvCxnSpPr>
        <p:spPr>
          <a:xfrm rot="10800000">
            <a:off x="1203059" y="3739063"/>
            <a:ext cx="243900" cy="288300"/>
          </a:xfrm>
          <a:prstGeom prst="bentConnector3">
            <a:avLst>
              <a:gd name="adj1" fmla="val 49976"/>
            </a:avLst>
          </a:prstGeom>
          <a:noFill/>
          <a:ln w="9525" cap="flat" cmpd="sng">
            <a:solidFill>
              <a:srgbClr val="0067A4"/>
            </a:solidFill>
            <a:prstDash val="solid"/>
            <a:round/>
            <a:headEnd type="none" w="sm" len="sm"/>
            <a:tailEnd type="triangle" w="med" len="med"/>
          </a:ln>
        </p:spPr>
      </p:cxnSp>
      <p:cxnSp>
        <p:nvCxnSpPr>
          <p:cNvPr id="288" name="Google Shape;288;g125416f3d02_0_0"/>
          <p:cNvCxnSpPr>
            <a:stCxn id="273" idx="3"/>
            <a:endCxn id="274" idx="2"/>
          </p:cNvCxnSpPr>
          <p:nvPr/>
        </p:nvCxnSpPr>
        <p:spPr>
          <a:xfrm rot="10800000" flipH="1">
            <a:off x="7573952" y="3639745"/>
            <a:ext cx="354300" cy="352800"/>
          </a:xfrm>
          <a:prstGeom prst="bentConnector3">
            <a:avLst>
              <a:gd name="adj1" fmla="val 50000"/>
            </a:avLst>
          </a:prstGeom>
          <a:noFill/>
          <a:ln w="9525" cap="flat" cmpd="sng">
            <a:solidFill>
              <a:srgbClr val="0067A4"/>
            </a:solidFill>
            <a:prstDash val="solid"/>
            <a:round/>
            <a:headEnd type="none" w="sm" len="sm"/>
            <a:tailEnd type="triangle" w="med" len="med"/>
          </a:ln>
        </p:spPr>
      </p:cxnSp>
      <p:cxnSp>
        <p:nvCxnSpPr>
          <p:cNvPr id="289" name="Google Shape;289;g125416f3d02_0_0"/>
          <p:cNvCxnSpPr>
            <a:stCxn id="273" idx="3"/>
            <a:endCxn id="277" idx="1"/>
          </p:cNvCxnSpPr>
          <p:nvPr/>
        </p:nvCxnSpPr>
        <p:spPr>
          <a:xfrm>
            <a:off x="7573952" y="3992545"/>
            <a:ext cx="366900" cy="296400"/>
          </a:xfrm>
          <a:prstGeom prst="bentConnector3">
            <a:avLst>
              <a:gd name="adj1" fmla="val 50000"/>
            </a:avLst>
          </a:prstGeom>
          <a:noFill/>
          <a:ln w="9525" cap="flat" cmpd="sng">
            <a:solidFill>
              <a:srgbClr val="0067A4"/>
            </a:solidFill>
            <a:prstDash val="solid"/>
            <a:round/>
            <a:headEnd type="none" w="sm" len="sm"/>
            <a:tailEnd type="triangle" w="med" len="med"/>
          </a:ln>
        </p:spPr>
      </p:cxnSp>
      <p:cxnSp>
        <p:nvCxnSpPr>
          <p:cNvPr id="290" name="Google Shape;290;g125416f3d02_0_0"/>
          <p:cNvCxnSpPr>
            <a:stCxn id="272" idx="4"/>
            <a:endCxn id="280" idx="3"/>
          </p:cNvCxnSpPr>
          <p:nvPr/>
        </p:nvCxnSpPr>
        <p:spPr>
          <a:xfrm rot="5400000">
            <a:off x="5494928" y="3988972"/>
            <a:ext cx="1119600" cy="1719600"/>
          </a:xfrm>
          <a:prstGeom prst="bentConnector2">
            <a:avLst/>
          </a:prstGeom>
          <a:noFill/>
          <a:ln w="9525" cap="flat" cmpd="sng">
            <a:solidFill>
              <a:srgbClr val="0067A4"/>
            </a:solidFill>
            <a:prstDash val="solid"/>
            <a:round/>
            <a:headEnd type="none" w="sm" len="sm"/>
            <a:tailEnd type="triangle" w="med" len="med"/>
          </a:ln>
        </p:spPr>
      </p:cxnSp>
      <p:cxnSp>
        <p:nvCxnSpPr>
          <p:cNvPr id="291" name="Google Shape;291;g125416f3d02_0_0"/>
          <p:cNvCxnSpPr>
            <a:stCxn id="266" idx="4"/>
            <a:endCxn id="280" idx="0"/>
          </p:cNvCxnSpPr>
          <p:nvPr/>
        </p:nvCxnSpPr>
        <p:spPr>
          <a:xfrm rot="5400000">
            <a:off x="4481810" y="4293489"/>
            <a:ext cx="788400" cy="849000"/>
          </a:xfrm>
          <a:prstGeom prst="bentConnector3">
            <a:avLst>
              <a:gd name="adj1" fmla="val 50000"/>
            </a:avLst>
          </a:prstGeom>
          <a:noFill/>
          <a:ln w="9525" cap="flat" cmpd="sng">
            <a:solidFill>
              <a:srgbClr val="0067A4"/>
            </a:solidFill>
            <a:prstDash val="solid"/>
            <a:round/>
            <a:headEnd type="none" w="sm" len="sm"/>
            <a:tailEnd type="triangle" w="med" len="med"/>
          </a:ln>
        </p:spPr>
      </p:cxnSp>
      <p:cxnSp>
        <p:nvCxnSpPr>
          <p:cNvPr id="292" name="Google Shape;292;g125416f3d02_0_0"/>
          <p:cNvCxnSpPr>
            <a:stCxn id="269" idx="2"/>
            <a:endCxn id="280" idx="0"/>
          </p:cNvCxnSpPr>
          <p:nvPr/>
        </p:nvCxnSpPr>
        <p:spPr>
          <a:xfrm rot="-5400000" flipH="1">
            <a:off x="3652947" y="4313723"/>
            <a:ext cx="823200" cy="773700"/>
          </a:xfrm>
          <a:prstGeom prst="bentConnector3">
            <a:avLst>
              <a:gd name="adj1" fmla="val 51813"/>
            </a:avLst>
          </a:prstGeom>
          <a:noFill/>
          <a:ln w="9525" cap="flat" cmpd="sng">
            <a:solidFill>
              <a:srgbClr val="0067A4"/>
            </a:solidFill>
            <a:prstDash val="solid"/>
            <a:round/>
            <a:headEnd type="none" w="sm" len="sm"/>
            <a:tailEnd type="triangle" w="med" len="med"/>
          </a:ln>
        </p:spPr>
      </p:cxnSp>
      <p:cxnSp>
        <p:nvCxnSpPr>
          <p:cNvPr id="293" name="Google Shape;293;g125416f3d02_0_0"/>
          <p:cNvCxnSpPr>
            <a:stCxn id="270" idx="4"/>
            <a:endCxn id="280" idx="1"/>
          </p:cNvCxnSpPr>
          <p:nvPr/>
        </p:nvCxnSpPr>
        <p:spPr>
          <a:xfrm rot="-5400000" flipH="1">
            <a:off x="2338984" y="4039689"/>
            <a:ext cx="1084800" cy="1653000"/>
          </a:xfrm>
          <a:prstGeom prst="bentConnector2">
            <a:avLst/>
          </a:prstGeom>
          <a:noFill/>
          <a:ln w="9525" cap="flat" cmpd="sng">
            <a:solidFill>
              <a:srgbClr val="0067A4"/>
            </a:solidFill>
            <a:prstDash val="solid"/>
            <a:round/>
            <a:headEnd type="none" w="sm" len="sm"/>
            <a:tailEnd type="triangle" w="med" len="med"/>
          </a:ln>
        </p:spPr>
      </p:cxnSp>
      <p:sp>
        <p:nvSpPr>
          <p:cNvPr id="294" name="Google Shape;294;g125416f3d02_0_0"/>
          <p:cNvSpPr txBox="1"/>
          <p:nvPr/>
        </p:nvSpPr>
        <p:spPr>
          <a:xfrm>
            <a:off x="0" y="996316"/>
            <a:ext cx="9144000" cy="490500"/>
          </a:xfrm>
          <a:prstGeom prst="rect">
            <a:avLst/>
          </a:prstGeom>
          <a:noFill/>
          <a:ln>
            <a:noFill/>
          </a:ln>
        </p:spPr>
        <p:txBody>
          <a:bodyPr spcFirstLastPara="1" wrap="square" lIns="91425" tIns="45700" rIns="91425" bIns="45700" anchor="t" anchorCtr="0">
            <a:normAutofit/>
          </a:bodyPr>
          <a:lstStyle/>
          <a:p>
            <a:pPr marL="0" marR="0" lvl="0" indent="0" algn="ctr" rtl="0">
              <a:lnSpc>
                <a:spcPct val="100000"/>
              </a:lnSpc>
              <a:spcBef>
                <a:spcPts val="0"/>
              </a:spcBef>
              <a:spcAft>
                <a:spcPts val="0"/>
              </a:spcAft>
              <a:buClr>
                <a:srgbClr val="09347A"/>
              </a:buClr>
              <a:buSzPts val="2400"/>
              <a:buFont typeface="Arial"/>
              <a:buNone/>
            </a:pPr>
            <a:r>
              <a:rPr lang="en-US" sz="2400" b="0" i="0" u="none" strike="noStrike" cap="none">
                <a:solidFill>
                  <a:srgbClr val="09347A"/>
                </a:solidFill>
                <a:latin typeface="Arial"/>
                <a:ea typeface="Arial"/>
                <a:cs typeface="Arial"/>
                <a:sym typeface="Arial"/>
              </a:rPr>
              <a:t>Proposed Research Plan Part One</a:t>
            </a:r>
            <a:endParaRPr sz="2400" b="0" i="0" u="none" strike="noStrike" cap="none">
              <a:solidFill>
                <a:srgbClr val="09347A"/>
              </a:solidFill>
              <a:latin typeface="Arial"/>
              <a:ea typeface="Arial"/>
              <a:cs typeface="Arial"/>
              <a:sym typeface="Arial"/>
            </a:endParaRPr>
          </a:p>
        </p:txBody>
      </p:sp>
      <p:sp>
        <p:nvSpPr>
          <p:cNvPr id="295" name="Google Shape;295;g125416f3d02_0_0"/>
          <p:cNvSpPr/>
          <p:nvPr/>
        </p:nvSpPr>
        <p:spPr>
          <a:xfrm>
            <a:off x="290009" y="4154426"/>
            <a:ext cx="894300" cy="467400"/>
          </a:xfrm>
          <a:prstGeom prst="ellipse">
            <a:avLst/>
          </a:prstGeom>
          <a:solidFill>
            <a:srgbClr val="CCC0D9"/>
          </a:solidFill>
          <a:ln w="25400" cap="flat" cmpd="sng">
            <a:solidFill>
              <a:srgbClr val="004C7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96" name="Google Shape;296;g125416f3d02_0_0"/>
          <p:cNvSpPr txBox="1"/>
          <p:nvPr/>
        </p:nvSpPr>
        <p:spPr>
          <a:xfrm>
            <a:off x="296303" y="4249666"/>
            <a:ext cx="894300" cy="2769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200"/>
              <a:t>Gradation</a:t>
            </a:r>
            <a:endParaRPr/>
          </a:p>
        </p:txBody>
      </p:sp>
      <p:cxnSp>
        <p:nvCxnSpPr>
          <p:cNvPr id="297" name="Google Shape;297;g125416f3d02_0_0"/>
          <p:cNvCxnSpPr>
            <a:stCxn id="270" idx="2"/>
            <a:endCxn id="296" idx="3"/>
          </p:cNvCxnSpPr>
          <p:nvPr/>
        </p:nvCxnSpPr>
        <p:spPr>
          <a:xfrm flipH="1">
            <a:off x="1190459" y="4027363"/>
            <a:ext cx="256500" cy="360900"/>
          </a:xfrm>
          <a:prstGeom prst="bentConnector3">
            <a:avLst>
              <a:gd name="adj1" fmla="val 49972"/>
            </a:avLst>
          </a:prstGeom>
          <a:noFill/>
          <a:ln w="9525" cap="flat" cmpd="sng">
            <a:solidFill>
              <a:srgbClr val="0067A4"/>
            </a:solidFill>
            <a:prstDash val="solid"/>
            <a:round/>
            <a:headEnd type="none" w="sm" len="sm"/>
            <a:tailEnd type="triangle" w="med" len="med"/>
          </a:ln>
        </p:spPr>
      </p:cxn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Content Placeholder 2">
            <a:extLst>
              <a:ext uri="{FF2B5EF4-FFF2-40B4-BE49-F238E27FC236}">
                <a16:creationId xmlns:a16="http://schemas.microsoft.com/office/drawing/2014/main" id="{3CF2BC4C-E430-7CA3-D1E0-91A6FB599764}"/>
              </a:ext>
            </a:extLst>
          </p:cNvPr>
          <p:cNvSpPr txBox="1">
            <a:spLocks/>
          </p:cNvSpPr>
          <p:nvPr/>
        </p:nvSpPr>
        <p:spPr>
          <a:xfrm>
            <a:off x="5360443" y="1978811"/>
            <a:ext cx="3280282" cy="795166"/>
          </a:xfrm>
          <a:prstGeom prst="rect">
            <a:avLst/>
          </a:prstGeom>
          <a:noFill/>
          <a:ln>
            <a:solidFill>
              <a:schemeClr val="tx1"/>
            </a:solidFill>
          </a:ln>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lumMod val="90000"/>
                    <a:lumOff val="10000"/>
                  </a:schemeClr>
                </a:solidFill>
                <a:latin typeface="Gotham-Book"/>
                <a:ea typeface="+mn-ea"/>
                <a:cs typeface="Gotham-Book"/>
              </a:defRPr>
            </a:lvl1pPr>
            <a:lvl2pPr marL="742950" indent="-285750" algn="l" defTabSz="914400" rtl="0" eaLnBrk="1" latinLnBrk="0" hangingPunct="1">
              <a:spcBef>
                <a:spcPct val="20000"/>
              </a:spcBef>
              <a:buFont typeface="Arial" pitchFamily="34" charset="0"/>
              <a:buChar char="–"/>
              <a:defRPr sz="2800" kern="1200" cap="none" baseline="0">
                <a:solidFill>
                  <a:schemeClr val="tx1">
                    <a:lumMod val="90000"/>
                    <a:lumOff val="10000"/>
                  </a:schemeClr>
                </a:solidFill>
                <a:latin typeface="Gotham-Book"/>
                <a:ea typeface="+mn-ea"/>
                <a:cs typeface="Gotham-Book"/>
              </a:defRPr>
            </a:lvl2pPr>
            <a:lvl3pPr marL="1143000" indent="-228600" algn="l" defTabSz="914400" rtl="0" eaLnBrk="1" latinLnBrk="0" hangingPunct="1">
              <a:spcBef>
                <a:spcPct val="20000"/>
              </a:spcBef>
              <a:buFont typeface="Arial" pitchFamily="34" charset="0"/>
              <a:buChar char="•"/>
              <a:defRPr sz="2400" kern="1200">
                <a:solidFill>
                  <a:schemeClr val="tx1">
                    <a:lumMod val="90000"/>
                    <a:lumOff val="10000"/>
                  </a:schemeClr>
                </a:solidFill>
                <a:latin typeface="Gotham-Book"/>
                <a:ea typeface="+mn-ea"/>
                <a:cs typeface="Gotham-Book"/>
              </a:defRPr>
            </a:lvl3pPr>
            <a:lvl4pPr marL="1600200" indent="-228600" algn="l" defTabSz="914400" rtl="0" eaLnBrk="1" latinLnBrk="0" hangingPunct="1">
              <a:spcBef>
                <a:spcPct val="20000"/>
              </a:spcBef>
              <a:buFont typeface="Arial" pitchFamily="34" charset="0"/>
              <a:buChar char="–"/>
              <a:defRPr sz="2000" kern="1200">
                <a:solidFill>
                  <a:schemeClr val="tx1">
                    <a:lumMod val="90000"/>
                    <a:lumOff val="10000"/>
                  </a:schemeClr>
                </a:solidFill>
                <a:latin typeface="Gotham-Book"/>
                <a:ea typeface="+mn-ea"/>
                <a:cs typeface="Gotham-Book"/>
              </a:defRPr>
            </a:lvl4pPr>
            <a:lvl5pPr marL="2057400" indent="-228600" algn="l" defTabSz="914400" rtl="0" eaLnBrk="1" latinLnBrk="0" hangingPunct="1">
              <a:spcBef>
                <a:spcPct val="20000"/>
              </a:spcBef>
              <a:buFont typeface="Arial" pitchFamily="34" charset="0"/>
              <a:buChar char="»"/>
              <a:defRPr sz="2000" kern="1200">
                <a:solidFill>
                  <a:schemeClr val="tx1">
                    <a:lumMod val="90000"/>
                    <a:lumOff val="10000"/>
                  </a:schemeClr>
                </a:solidFill>
                <a:latin typeface="Gotham-Book"/>
                <a:ea typeface="+mn-ea"/>
                <a:cs typeface="Gotham-Book"/>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buFont typeface="Arial" pitchFamily="34" charset="0"/>
              <a:buNone/>
            </a:pPr>
            <a:endParaRPr lang="en-US" sz="1000" dirty="0">
              <a:latin typeface="Times New Roman" panose="02020603050405020304" pitchFamily="18" charset="0"/>
              <a:cs typeface="Times New Roman" panose="02020603050405020304" pitchFamily="18" charset="0"/>
            </a:endParaRPr>
          </a:p>
        </p:txBody>
      </p:sp>
      <p:sp>
        <p:nvSpPr>
          <p:cNvPr id="2" name="Title 1"/>
          <p:cNvSpPr>
            <a:spLocks noGrp="1"/>
          </p:cNvSpPr>
          <p:nvPr>
            <p:ph type="title"/>
          </p:nvPr>
        </p:nvSpPr>
        <p:spPr>
          <a:xfrm>
            <a:off x="452718" y="817001"/>
            <a:ext cx="1828800" cy="715962"/>
          </a:xfrm>
        </p:spPr>
        <p:txBody>
          <a:bodyPr>
            <a:normAutofit/>
          </a:bodyPr>
          <a:lstStyle/>
          <a:p>
            <a:pPr algn="l"/>
            <a:r>
              <a:rPr lang="en-US" sz="2400" dirty="0">
                <a:latin typeface="Times New Roman" panose="02020603050405020304" pitchFamily="18" charset="0"/>
                <a:cs typeface="Times New Roman" panose="02020603050405020304" pitchFamily="18" charset="0"/>
              </a:rPr>
              <a:t>Introduction</a:t>
            </a:r>
          </a:p>
        </p:txBody>
      </p:sp>
      <p:sp>
        <p:nvSpPr>
          <p:cNvPr id="12" name="Content Placeholder 2">
            <a:extLst>
              <a:ext uri="{FF2B5EF4-FFF2-40B4-BE49-F238E27FC236}">
                <a16:creationId xmlns:a16="http://schemas.microsoft.com/office/drawing/2014/main" id="{30FC9DAB-B715-F84D-8B10-7F752431928B}"/>
              </a:ext>
            </a:extLst>
          </p:cNvPr>
          <p:cNvSpPr txBox="1">
            <a:spLocks/>
          </p:cNvSpPr>
          <p:nvPr/>
        </p:nvSpPr>
        <p:spPr>
          <a:xfrm>
            <a:off x="529002" y="1980423"/>
            <a:ext cx="2797882" cy="795166"/>
          </a:xfrm>
          <a:prstGeom prst="rect">
            <a:avLst/>
          </a:prstGeom>
          <a:noFill/>
          <a:ln>
            <a:solidFill>
              <a:schemeClr val="tx1"/>
            </a:solidFill>
          </a:ln>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lumMod val="90000"/>
                    <a:lumOff val="10000"/>
                  </a:schemeClr>
                </a:solidFill>
                <a:latin typeface="Gotham-Book"/>
                <a:ea typeface="+mn-ea"/>
                <a:cs typeface="Gotham-Book"/>
              </a:defRPr>
            </a:lvl1pPr>
            <a:lvl2pPr marL="742950" indent="-285750" algn="l" defTabSz="914400" rtl="0" eaLnBrk="1" latinLnBrk="0" hangingPunct="1">
              <a:spcBef>
                <a:spcPct val="20000"/>
              </a:spcBef>
              <a:buFont typeface="Arial" pitchFamily="34" charset="0"/>
              <a:buChar char="–"/>
              <a:defRPr sz="2800" kern="1200" cap="none" baseline="0">
                <a:solidFill>
                  <a:schemeClr val="tx1">
                    <a:lumMod val="90000"/>
                    <a:lumOff val="10000"/>
                  </a:schemeClr>
                </a:solidFill>
                <a:latin typeface="Gotham-Book"/>
                <a:ea typeface="+mn-ea"/>
                <a:cs typeface="Gotham-Book"/>
              </a:defRPr>
            </a:lvl2pPr>
            <a:lvl3pPr marL="1143000" indent="-228600" algn="l" defTabSz="914400" rtl="0" eaLnBrk="1" latinLnBrk="0" hangingPunct="1">
              <a:spcBef>
                <a:spcPct val="20000"/>
              </a:spcBef>
              <a:buFont typeface="Arial" pitchFamily="34" charset="0"/>
              <a:buChar char="•"/>
              <a:defRPr sz="2400" kern="1200">
                <a:solidFill>
                  <a:schemeClr val="tx1">
                    <a:lumMod val="90000"/>
                    <a:lumOff val="10000"/>
                  </a:schemeClr>
                </a:solidFill>
                <a:latin typeface="Gotham-Book"/>
                <a:ea typeface="+mn-ea"/>
                <a:cs typeface="Gotham-Book"/>
              </a:defRPr>
            </a:lvl3pPr>
            <a:lvl4pPr marL="1600200" indent="-228600" algn="l" defTabSz="914400" rtl="0" eaLnBrk="1" latinLnBrk="0" hangingPunct="1">
              <a:spcBef>
                <a:spcPct val="20000"/>
              </a:spcBef>
              <a:buFont typeface="Arial" pitchFamily="34" charset="0"/>
              <a:buChar char="–"/>
              <a:defRPr sz="2000" kern="1200">
                <a:solidFill>
                  <a:schemeClr val="tx1">
                    <a:lumMod val="90000"/>
                    <a:lumOff val="10000"/>
                  </a:schemeClr>
                </a:solidFill>
                <a:latin typeface="Gotham-Book"/>
                <a:ea typeface="+mn-ea"/>
                <a:cs typeface="Gotham-Book"/>
              </a:defRPr>
            </a:lvl4pPr>
            <a:lvl5pPr marL="2057400" indent="-228600" algn="l" defTabSz="914400" rtl="0" eaLnBrk="1" latinLnBrk="0" hangingPunct="1">
              <a:spcBef>
                <a:spcPct val="20000"/>
              </a:spcBef>
              <a:buFont typeface="Arial" pitchFamily="34" charset="0"/>
              <a:buChar char="»"/>
              <a:defRPr sz="2000" kern="1200">
                <a:solidFill>
                  <a:schemeClr val="tx1">
                    <a:lumMod val="90000"/>
                    <a:lumOff val="10000"/>
                  </a:schemeClr>
                </a:solidFill>
                <a:latin typeface="Gotham-Book"/>
                <a:ea typeface="+mn-ea"/>
                <a:cs typeface="Gotham-Book"/>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buFont typeface="Arial" pitchFamily="34" charset="0"/>
              <a:buNone/>
            </a:pPr>
            <a:endParaRPr lang="en-US" sz="1000" dirty="0">
              <a:latin typeface="Times New Roman" panose="02020603050405020304" pitchFamily="18" charset="0"/>
              <a:cs typeface="Times New Roman" panose="02020603050405020304" pitchFamily="18" charset="0"/>
            </a:endParaRPr>
          </a:p>
        </p:txBody>
      </p:sp>
      <p:sp>
        <p:nvSpPr>
          <p:cNvPr id="26" name="Arrow: Right 10">
            <a:extLst>
              <a:ext uri="{FF2B5EF4-FFF2-40B4-BE49-F238E27FC236}">
                <a16:creationId xmlns:a16="http://schemas.microsoft.com/office/drawing/2014/main" id="{358E8104-A997-85ED-813B-224012DF9580}"/>
              </a:ext>
            </a:extLst>
          </p:cNvPr>
          <p:cNvSpPr/>
          <p:nvPr/>
        </p:nvSpPr>
        <p:spPr>
          <a:xfrm>
            <a:off x="4251976" y="3873041"/>
            <a:ext cx="304800" cy="457201"/>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47C9744A-9888-B87B-1278-548BED219687}"/>
              </a:ext>
            </a:extLst>
          </p:cNvPr>
          <p:cNvPicPr>
            <a:picLocks noChangeAspect="1"/>
          </p:cNvPicPr>
          <p:nvPr/>
        </p:nvPicPr>
        <p:blipFill>
          <a:blip r:embed="rId3"/>
          <a:stretch>
            <a:fillRect/>
          </a:stretch>
        </p:blipFill>
        <p:spPr>
          <a:xfrm>
            <a:off x="231549" y="3163059"/>
            <a:ext cx="4020427" cy="2743522"/>
          </a:xfrm>
          <a:prstGeom prst="rect">
            <a:avLst/>
          </a:prstGeom>
        </p:spPr>
      </p:pic>
      <p:sp>
        <p:nvSpPr>
          <p:cNvPr id="4" name="TextBox 3">
            <a:extLst>
              <a:ext uri="{FF2B5EF4-FFF2-40B4-BE49-F238E27FC236}">
                <a16:creationId xmlns:a16="http://schemas.microsoft.com/office/drawing/2014/main" id="{602C8376-4BB9-393D-9347-792167D20E9A}"/>
              </a:ext>
            </a:extLst>
          </p:cNvPr>
          <p:cNvSpPr txBox="1"/>
          <p:nvPr/>
        </p:nvSpPr>
        <p:spPr>
          <a:xfrm>
            <a:off x="503275" y="1978811"/>
            <a:ext cx="2797882" cy="830997"/>
          </a:xfrm>
          <a:prstGeom prst="rect">
            <a:avLst/>
          </a:prstGeom>
          <a:noFill/>
        </p:spPr>
        <p:txBody>
          <a:bodyPr wrap="square" rtlCol="0">
            <a:spAutoFit/>
          </a:bodyPr>
          <a:lstStyle/>
          <a:p>
            <a:pPr marL="0" indent="0" algn="just">
              <a:buFont typeface="Arial" pitchFamily="34" charset="0"/>
              <a:buNone/>
            </a:pPr>
            <a:r>
              <a:rPr lang="en-US" sz="1600" dirty="0">
                <a:solidFill>
                  <a:schemeClr val="tx1"/>
                </a:solidFill>
                <a:latin typeface="Times New Roman" panose="02020603050405020304" pitchFamily="18" charset="0"/>
                <a:cs typeface="Times New Roman" panose="02020603050405020304" pitchFamily="18" charset="0"/>
              </a:rPr>
              <a:t>Intelligent pavement detection </a:t>
            </a:r>
          </a:p>
          <a:p>
            <a:pPr marL="0" indent="0" algn="just">
              <a:buFont typeface="Arial" pitchFamily="34" charset="0"/>
              <a:buNone/>
            </a:pPr>
            <a:r>
              <a:rPr lang="en-US" sz="1600" dirty="0">
                <a:latin typeface="Times New Roman" panose="02020603050405020304" pitchFamily="18" charset="0"/>
                <a:cs typeface="Times New Roman" panose="02020603050405020304" pitchFamily="18" charset="0"/>
              </a:rPr>
              <a:t>and identification becomes a significant task.</a:t>
            </a:r>
            <a:endParaRPr lang="en-US" sz="800"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0BF143CE-5647-8CFB-111B-A7C92E88B00E}"/>
              </a:ext>
            </a:extLst>
          </p:cNvPr>
          <p:cNvSpPr txBox="1"/>
          <p:nvPr/>
        </p:nvSpPr>
        <p:spPr>
          <a:xfrm>
            <a:off x="5360443" y="1980423"/>
            <a:ext cx="3389326" cy="954107"/>
          </a:xfrm>
          <a:prstGeom prst="rect">
            <a:avLst/>
          </a:prstGeom>
          <a:noFill/>
        </p:spPr>
        <p:txBody>
          <a:bodyPr wrap="square" rtlCol="0">
            <a:spAutoFit/>
          </a:bodyPr>
          <a:lstStyle/>
          <a:p>
            <a:r>
              <a:rPr lang="en-US" sz="1400" dirty="0">
                <a:solidFill>
                  <a:schemeClr val="tx1"/>
                </a:solidFill>
                <a:latin typeface="Times New Roman" panose="02020603050405020304" pitchFamily="18" charset="0"/>
                <a:cs typeface="Times New Roman" panose="02020603050405020304" pitchFamily="18" charset="0"/>
              </a:rPr>
              <a:t>The training dataset is </a:t>
            </a:r>
            <a:r>
              <a:rPr lang="en-US" sz="1400" b="1" dirty="0">
                <a:solidFill>
                  <a:srgbClr val="FF0000"/>
                </a:solidFill>
                <a:latin typeface="Times New Roman" panose="02020603050405020304" pitchFamily="18" charset="0"/>
                <a:cs typeface="Times New Roman" panose="02020603050405020304" pitchFamily="18" charset="0"/>
              </a:rPr>
              <a:t>lacking or uneven</a:t>
            </a:r>
            <a:r>
              <a:rPr lang="en-US" sz="1400" dirty="0">
                <a:solidFill>
                  <a:schemeClr val="tx1"/>
                </a:solidFill>
                <a:latin typeface="Times New Roman" panose="02020603050405020304" pitchFamily="18" charset="0"/>
                <a:cs typeface="Times New Roman" panose="02020603050405020304" pitchFamily="18" charset="0"/>
              </a:rPr>
              <a:t>, making it insufficient to train an accurate segmentation model. </a:t>
            </a:r>
          </a:p>
          <a:p>
            <a:endParaRPr lang="en-US" dirty="0"/>
          </a:p>
        </p:txBody>
      </p:sp>
      <p:pic>
        <p:nvPicPr>
          <p:cNvPr id="1026" name="Picture 2" descr="How to Use Open-Ended Survey Questions +25 Examples | SurveyLegend">
            <a:extLst>
              <a:ext uri="{FF2B5EF4-FFF2-40B4-BE49-F238E27FC236}">
                <a16:creationId xmlns:a16="http://schemas.microsoft.com/office/drawing/2014/main" id="{042D51DC-8289-D718-85B1-D68DF7C2AFC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54422" y="3328159"/>
            <a:ext cx="3692324" cy="2153856"/>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7F37BF64-D27F-C00B-52B3-D6DDB51C6E9D}"/>
              </a:ext>
            </a:extLst>
          </p:cNvPr>
          <p:cNvSpPr txBox="1"/>
          <p:nvPr/>
        </p:nvSpPr>
        <p:spPr>
          <a:xfrm>
            <a:off x="5204520" y="5567498"/>
            <a:ext cx="3939479" cy="200055"/>
          </a:xfrm>
          <a:prstGeom prst="rect">
            <a:avLst/>
          </a:prstGeom>
          <a:noFill/>
        </p:spPr>
        <p:txBody>
          <a:bodyPr wrap="square">
            <a:spAutoFit/>
          </a:bodyPr>
          <a:lstStyle/>
          <a:p>
            <a:r>
              <a:rPr lang="en-US" sz="700" dirty="0"/>
              <a:t>From: https://</a:t>
            </a:r>
            <a:r>
              <a:rPr lang="en-US" sz="700" dirty="0" err="1"/>
              <a:t>www.surveylegend.com</a:t>
            </a:r>
            <a:r>
              <a:rPr lang="en-US" sz="700" dirty="0"/>
              <a:t>/customer-insight/open-ended-survey-questions/</a:t>
            </a:r>
          </a:p>
        </p:txBody>
      </p:sp>
    </p:spTree>
    <p:extLst>
      <p:ext uri="{BB962C8B-B14F-4D97-AF65-F5344CB8AC3E}">
        <p14:creationId xmlns:p14="http://schemas.microsoft.com/office/powerpoint/2010/main" val="138225895"/>
      </p:ext>
    </p:extLst>
  </p:cSld>
  <p:clrMapOvr>
    <a:masterClrMapping/>
  </p:clrMapOvr>
  <p:transition spd="slow">
    <p:push/>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8"/>
          <p:cNvSpPr txBox="1"/>
          <p:nvPr/>
        </p:nvSpPr>
        <p:spPr>
          <a:xfrm>
            <a:off x="0" y="1017056"/>
            <a:ext cx="9144000" cy="490500"/>
          </a:xfrm>
          <a:prstGeom prst="rect">
            <a:avLst/>
          </a:prstGeom>
          <a:noFill/>
          <a:ln>
            <a:noFill/>
          </a:ln>
        </p:spPr>
        <p:txBody>
          <a:bodyPr spcFirstLastPara="1" wrap="square" lIns="91425" tIns="45700" rIns="91425" bIns="45700" anchor="t" anchorCtr="0">
            <a:normAutofit/>
          </a:bodyPr>
          <a:lstStyle/>
          <a:p>
            <a:pPr marL="0" marR="0" lvl="0" indent="0" algn="ctr" rtl="0">
              <a:lnSpc>
                <a:spcPct val="100000"/>
              </a:lnSpc>
              <a:spcBef>
                <a:spcPts val="0"/>
              </a:spcBef>
              <a:spcAft>
                <a:spcPts val="0"/>
              </a:spcAft>
              <a:buClr>
                <a:srgbClr val="09347A"/>
              </a:buClr>
              <a:buSzPts val="2400"/>
              <a:buFont typeface="Arial"/>
              <a:buNone/>
            </a:pPr>
            <a:r>
              <a:rPr lang="en-US" sz="2400" b="0" i="0" u="none" strike="noStrike" cap="none">
                <a:solidFill>
                  <a:srgbClr val="09347A"/>
                </a:solidFill>
                <a:latin typeface="Arial"/>
                <a:ea typeface="Arial"/>
                <a:cs typeface="Arial"/>
                <a:sym typeface="Arial"/>
              </a:rPr>
              <a:t>Proposed Research Part Two</a:t>
            </a:r>
            <a:endParaRPr sz="2400" b="0" i="0" u="none" strike="noStrike" cap="none">
              <a:solidFill>
                <a:srgbClr val="09347A"/>
              </a:solidFill>
              <a:latin typeface="Arial"/>
              <a:ea typeface="Arial"/>
              <a:cs typeface="Arial"/>
              <a:sym typeface="Arial"/>
            </a:endParaRPr>
          </a:p>
        </p:txBody>
      </p:sp>
      <p:sp>
        <p:nvSpPr>
          <p:cNvPr id="303" name="Google Shape;303;p8"/>
          <p:cNvSpPr/>
          <p:nvPr/>
        </p:nvSpPr>
        <p:spPr>
          <a:xfrm>
            <a:off x="3775788" y="1628847"/>
            <a:ext cx="1463040" cy="548640"/>
          </a:xfrm>
          <a:prstGeom prst="rect">
            <a:avLst/>
          </a:prstGeom>
          <a:solidFill>
            <a:srgbClr val="DBC43D"/>
          </a:solidFill>
          <a:ln w="25400" cap="flat" cmpd="sng">
            <a:solidFill>
              <a:srgbClr val="004C7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dk1"/>
                </a:solidFill>
                <a:latin typeface="Arial"/>
                <a:ea typeface="Arial"/>
                <a:cs typeface="Arial"/>
                <a:sym typeface="Arial"/>
              </a:rPr>
              <a:t>HMA Mix Design</a:t>
            </a:r>
            <a:endParaRPr/>
          </a:p>
        </p:txBody>
      </p:sp>
      <p:sp>
        <p:nvSpPr>
          <p:cNvPr id="304" name="Google Shape;304;p8"/>
          <p:cNvSpPr/>
          <p:nvPr/>
        </p:nvSpPr>
        <p:spPr>
          <a:xfrm>
            <a:off x="1205803" y="2624339"/>
            <a:ext cx="1487156" cy="592853"/>
          </a:xfrm>
          <a:prstGeom prst="rect">
            <a:avLst/>
          </a:prstGeom>
          <a:solidFill>
            <a:srgbClr val="92CCDC"/>
          </a:solidFill>
          <a:ln w="25400" cap="flat" cmpd="sng">
            <a:solidFill>
              <a:srgbClr val="004C7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dk1"/>
                </a:solidFill>
                <a:latin typeface="Arial"/>
                <a:ea typeface="Arial"/>
                <a:cs typeface="Arial"/>
                <a:sym typeface="Arial"/>
              </a:rPr>
              <a:t>Virgin/Control Mix Design</a:t>
            </a:r>
            <a:endParaRPr/>
          </a:p>
        </p:txBody>
      </p:sp>
      <p:sp>
        <p:nvSpPr>
          <p:cNvPr id="305" name="Google Shape;305;p8"/>
          <p:cNvSpPr/>
          <p:nvPr/>
        </p:nvSpPr>
        <p:spPr>
          <a:xfrm>
            <a:off x="2123161" y="3450465"/>
            <a:ext cx="1536119" cy="592853"/>
          </a:xfrm>
          <a:prstGeom prst="ellipse">
            <a:avLst/>
          </a:prstGeom>
          <a:solidFill>
            <a:srgbClr val="FABF8E"/>
          </a:solidFill>
          <a:ln w="25400" cap="flat" cmpd="sng">
            <a:solidFill>
              <a:srgbClr val="004C7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dk1"/>
                </a:solidFill>
                <a:latin typeface="Arial"/>
                <a:ea typeface="Arial"/>
                <a:cs typeface="Arial"/>
                <a:sym typeface="Arial"/>
              </a:rPr>
              <a:t>Asphalt Content (%)</a:t>
            </a:r>
            <a:endParaRPr/>
          </a:p>
        </p:txBody>
      </p:sp>
      <p:sp>
        <p:nvSpPr>
          <p:cNvPr id="306" name="Google Shape;306;p8"/>
          <p:cNvSpPr/>
          <p:nvPr/>
        </p:nvSpPr>
        <p:spPr>
          <a:xfrm>
            <a:off x="527539" y="3450466"/>
            <a:ext cx="1415979" cy="592853"/>
          </a:xfrm>
          <a:prstGeom prst="ellipse">
            <a:avLst/>
          </a:prstGeom>
          <a:solidFill>
            <a:srgbClr val="FABF8E"/>
          </a:solidFill>
          <a:ln w="25400" cap="flat" cmpd="sng">
            <a:solidFill>
              <a:srgbClr val="004C7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dk1"/>
                </a:solidFill>
                <a:latin typeface="Arial"/>
                <a:ea typeface="Arial"/>
                <a:cs typeface="Arial"/>
                <a:sym typeface="Arial"/>
              </a:rPr>
              <a:t>Mix Gradation</a:t>
            </a:r>
            <a:endParaRPr/>
          </a:p>
        </p:txBody>
      </p:sp>
      <p:sp>
        <p:nvSpPr>
          <p:cNvPr id="307" name="Google Shape;307;p8"/>
          <p:cNvSpPr/>
          <p:nvPr/>
        </p:nvSpPr>
        <p:spPr>
          <a:xfrm>
            <a:off x="5930204" y="2624339"/>
            <a:ext cx="1487156" cy="592853"/>
          </a:xfrm>
          <a:prstGeom prst="rect">
            <a:avLst/>
          </a:prstGeom>
          <a:solidFill>
            <a:srgbClr val="92CCDC"/>
          </a:solidFill>
          <a:ln w="25400" cap="flat" cmpd="sng">
            <a:solidFill>
              <a:srgbClr val="004C7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dk1"/>
                </a:solidFill>
                <a:latin typeface="Arial"/>
                <a:ea typeface="Arial"/>
                <a:cs typeface="Arial"/>
                <a:sym typeface="Arial"/>
              </a:rPr>
              <a:t>RAP Mix Design</a:t>
            </a:r>
            <a:endParaRPr/>
          </a:p>
        </p:txBody>
      </p:sp>
      <p:sp>
        <p:nvSpPr>
          <p:cNvPr id="308" name="Google Shape;308;p8"/>
          <p:cNvSpPr/>
          <p:nvPr/>
        </p:nvSpPr>
        <p:spPr>
          <a:xfrm>
            <a:off x="4448918" y="3458475"/>
            <a:ext cx="1014876" cy="586862"/>
          </a:xfrm>
          <a:prstGeom prst="ellipse">
            <a:avLst/>
          </a:prstGeom>
          <a:solidFill>
            <a:srgbClr val="FABF8E"/>
          </a:solidFill>
          <a:ln w="25400" cap="flat" cmpd="sng">
            <a:solidFill>
              <a:srgbClr val="004C7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dk1"/>
                </a:solidFill>
                <a:latin typeface="Arial"/>
                <a:ea typeface="Arial"/>
                <a:cs typeface="Arial"/>
                <a:sym typeface="Arial"/>
              </a:rPr>
              <a:t>25% RAP</a:t>
            </a:r>
            <a:endParaRPr/>
          </a:p>
        </p:txBody>
      </p:sp>
      <p:sp>
        <p:nvSpPr>
          <p:cNvPr id="309" name="Google Shape;309;p8"/>
          <p:cNvSpPr/>
          <p:nvPr/>
        </p:nvSpPr>
        <p:spPr>
          <a:xfrm>
            <a:off x="5600928" y="3457807"/>
            <a:ext cx="1014876" cy="586862"/>
          </a:xfrm>
          <a:prstGeom prst="ellipse">
            <a:avLst/>
          </a:prstGeom>
          <a:solidFill>
            <a:srgbClr val="FABF8E"/>
          </a:solidFill>
          <a:ln w="25400" cap="flat" cmpd="sng">
            <a:solidFill>
              <a:srgbClr val="004C7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dk1"/>
                </a:solidFill>
                <a:latin typeface="Arial"/>
                <a:ea typeface="Arial"/>
                <a:cs typeface="Arial"/>
                <a:sym typeface="Arial"/>
              </a:rPr>
              <a:t>50% RAP</a:t>
            </a:r>
            <a:endParaRPr/>
          </a:p>
        </p:txBody>
      </p:sp>
      <p:sp>
        <p:nvSpPr>
          <p:cNvPr id="310" name="Google Shape;310;p8"/>
          <p:cNvSpPr/>
          <p:nvPr/>
        </p:nvSpPr>
        <p:spPr>
          <a:xfrm>
            <a:off x="6880618" y="3478572"/>
            <a:ext cx="1014876" cy="586862"/>
          </a:xfrm>
          <a:prstGeom prst="ellipse">
            <a:avLst/>
          </a:prstGeom>
          <a:solidFill>
            <a:srgbClr val="FABF8E"/>
          </a:solidFill>
          <a:ln w="25400" cap="flat" cmpd="sng">
            <a:solidFill>
              <a:srgbClr val="004C7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dk1"/>
                </a:solidFill>
                <a:latin typeface="Arial"/>
                <a:ea typeface="Arial"/>
                <a:cs typeface="Arial"/>
                <a:sym typeface="Arial"/>
              </a:rPr>
              <a:t>70% RAP</a:t>
            </a:r>
            <a:endParaRPr/>
          </a:p>
        </p:txBody>
      </p:sp>
      <p:sp>
        <p:nvSpPr>
          <p:cNvPr id="311" name="Google Shape;311;p8"/>
          <p:cNvSpPr/>
          <p:nvPr/>
        </p:nvSpPr>
        <p:spPr>
          <a:xfrm>
            <a:off x="7970858" y="3478572"/>
            <a:ext cx="1014876" cy="586862"/>
          </a:xfrm>
          <a:prstGeom prst="ellipse">
            <a:avLst/>
          </a:prstGeom>
          <a:solidFill>
            <a:srgbClr val="FABF8E"/>
          </a:solidFill>
          <a:ln w="25400" cap="flat" cmpd="sng">
            <a:solidFill>
              <a:srgbClr val="004C7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dk1"/>
                </a:solidFill>
                <a:latin typeface="Arial"/>
                <a:ea typeface="Arial"/>
                <a:cs typeface="Arial"/>
                <a:sym typeface="Arial"/>
              </a:rPr>
              <a:t>100% RAP</a:t>
            </a:r>
            <a:endParaRPr/>
          </a:p>
        </p:txBody>
      </p:sp>
      <p:sp>
        <p:nvSpPr>
          <p:cNvPr id="312" name="Google Shape;312;p8"/>
          <p:cNvSpPr/>
          <p:nvPr/>
        </p:nvSpPr>
        <p:spPr>
          <a:xfrm>
            <a:off x="3978311" y="4272097"/>
            <a:ext cx="894303" cy="467255"/>
          </a:xfrm>
          <a:prstGeom prst="ellipse">
            <a:avLst/>
          </a:prstGeom>
          <a:solidFill>
            <a:srgbClr val="CCC0D9"/>
          </a:solidFill>
          <a:ln w="25400" cap="flat" cmpd="sng">
            <a:solidFill>
              <a:srgbClr val="004C7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13" name="Google Shape;313;p8"/>
          <p:cNvSpPr txBox="1"/>
          <p:nvPr/>
        </p:nvSpPr>
        <p:spPr>
          <a:xfrm>
            <a:off x="3990880" y="4277687"/>
            <a:ext cx="894303" cy="46166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200" b="0" i="0" u="none" strike="noStrike" cap="none">
                <a:solidFill>
                  <a:srgbClr val="000000"/>
                </a:solidFill>
                <a:latin typeface="Arial"/>
                <a:ea typeface="Arial"/>
                <a:cs typeface="Arial"/>
                <a:sym typeface="Arial"/>
              </a:rPr>
              <a:t>RA1 &amp;</a:t>
            </a:r>
            <a:endParaRPr/>
          </a:p>
          <a:p>
            <a:pPr marL="0" marR="0" lvl="0" indent="0" algn="ctr" rtl="0">
              <a:lnSpc>
                <a:spcPct val="100000"/>
              </a:lnSpc>
              <a:spcBef>
                <a:spcPts val="0"/>
              </a:spcBef>
              <a:spcAft>
                <a:spcPts val="0"/>
              </a:spcAft>
              <a:buNone/>
            </a:pPr>
            <a:r>
              <a:rPr lang="en-US" sz="1200" b="0" i="0" u="none" strike="noStrike" cap="none">
                <a:solidFill>
                  <a:srgbClr val="000000"/>
                </a:solidFill>
                <a:latin typeface="Arial"/>
                <a:ea typeface="Arial"/>
                <a:cs typeface="Arial"/>
                <a:sym typeface="Arial"/>
              </a:rPr>
              <a:t>RA2</a:t>
            </a:r>
            <a:endParaRPr/>
          </a:p>
        </p:txBody>
      </p:sp>
      <p:sp>
        <p:nvSpPr>
          <p:cNvPr id="314" name="Google Shape;314;p8"/>
          <p:cNvSpPr/>
          <p:nvPr/>
        </p:nvSpPr>
        <p:spPr>
          <a:xfrm>
            <a:off x="5010781" y="4283875"/>
            <a:ext cx="894303" cy="467255"/>
          </a:xfrm>
          <a:prstGeom prst="ellipse">
            <a:avLst/>
          </a:prstGeom>
          <a:solidFill>
            <a:srgbClr val="CCC0D9"/>
          </a:solidFill>
          <a:ln w="25400" cap="flat" cmpd="sng">
            <a:solidFill>
              <a:srgbClr val="004C7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15" name="Google Shape;315;p8"/>
          <p:cNvSpPr txBox="1"/>
          <p:nvPr/>
        </p:nvSpPr>
        <p:spPr>
          <a:xfrm>
            <a:off x="5035901" y="4380066"/>
            <a:ext cx="894303" cy="27699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200" b="0" i="0" u="none" strike="noStrike" cap="none">
                <a:solidFill>
                  <a:srgbClr val="000000"/>
                </a:solidFill>
                <a:latin typeface="Arial"/>
                <a:ea typeface="Arial"/>
                <a:cs typeface="Arial"/>
                <a:sym typeface="Arial"/>
              </a:rPr>
              <a:t>PG 64-34</a:t>
            </a:r>
            <a:endParaRPr/>
          </a:p>
        </p:txBody>
      </p:sp>
      <p:sp>
        <p:nvSpPr>
          <p:cNvPr id="316" name="Google Shape;316;p8"/>
          <p:cNvSpPr/>
          <p:nvPr/>
        </p:nvSpPr>
        <p:spPr>
          <a:xfrm>
            <a:off x="3845064" y="5635205"/>
            <a:ext cx="1463040" cy="548640"/>
          </a:xfrm>
          <a:prstGeom prst="rect">
            <a:avLst/>
          </a:prstGeom>
          <a:solidFill>
            <a:srgbClr val="DBC43D"/>
          </a:solidFill>
          <a:ln w="25400" cap="flat" cmpd="sng">
            <a:solidFill>
              <a:srgbClr val="004C7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dk1"/>
                </a:solidFill>
                <a:latin typeface="Arial"/>
                <a:ea typeface="Arial"/>
                <a:cs typeface="Arial"/>
                <a:sym typeface="Arial"/>
              </a:rPr>
              <a:t>IDEAL-CT &amp; HWTT Results</a:t>
            </a:r>
            <a:endParaRPr/>
          </a:p>
        </p:txBody>
      </p:sp>
      <p:cxnSp>
        <p:nvCxnSpPr>
          <p:cNvPr id="317" name="Google Shape;317;p8"/>
          <p:cNvCxnSpPr>
            <a:stCxn id="303" idx="2"/>
          </p:cNvCxnSpPr>
          <p:nvPr/>
        </p:nvCxnSpPr>
        <p:spPr>
          <a:xfrm rot="5400000">
            <a:off x="2993058" y="1133937"/>
            <a:ext cx="470700" cy="2557800"/>
          </a:xfrm>
          <a:prstGeom prst="bentConnector3">
            <a:avLst>
              <a:gd name="adj1" fmla="val 50000"/>
            </a:avLst>
          </a:prstGeom>
          <a:noFill/>
          <a:ln w="9525" cap="flat" cmpd="sng">
            <a:solidFill>
              <a:srgbClr val="0067A4"/>
            </a:solidFill>
            <a:prstDash val="solid"/>
            <a:round/>
            <a:headEnd type="none" w="sm" len="sm"/>
            <a:tailEnd type="triangle" w="med" len="med"/>
          </a:ln>
        </p:spPr>
      </p:cxnSp>
      <p:cxnSp>
        <p:nvCxnSpPr>
          <p:cNvPr id="318" name="Google Shape;318;p8"/>
          <p:cNvCxnSpPr>
            <a:stCxn id="304" idx="2"/>
          </p:cNvCxnSpPr>
          <p:nvPr/>
        </p:nvCxnSpPr>
        <p:spPr>
          <a:xfrm rot="5400000">
            <a:off x="1425731" y="2926942"/>
            <a:ext cx="233400" cy="813900"/>
          </a:xfrm>
          <a:prstGeom prst="bentConnector3">
            <a:avLst>
              <a:gd name="adj1" fmla="val 50000"/>
            </a:avLst>
          </a:prstGeom>
          <a:noFill/>
          <a:ln w="9525" cap="flat" cmpd="sng">
            <a:solidFill>
              <a:srgbClr val="0067A4"/>
            </a:solidFill>
            <a:prstDash val="solid"/>
            <a:round/>
            <a:headEnd type="none" w="sm" len="sm"/>
            <a:tailEnd type="triangle" w="med" len="med"/>
          </a:ln>
        </p:spPr>
      </p:cxnSp>
      <p:cxnSp>
        <p:nvCxnSpPr>
          <p:cNvPr id="319" name="Google Shape;319;p8"/>
          <p:cNvCxnSpPr>
            <a:stCxn id="304" idx="2"/>
          </p:cNvCxnSpPr>
          <p:nvPr/>
        </p:nvCxnSpPr>
        <p:spPr>
          <a:xfrm rot="-5400000" flipH="1">
            <a:off x="2241731" y="2924842"/>
            <a:ext cx="239400" cy="824100"/>
          </a:xfrm>
          <a:prstGeom prst="bentConnector3">
            <a:avLst>
              <a:gd name="adj1" fmla="val 50000"/>
            </a:avLst>
          </a:prstGeom>
          <a:noFill/>
          <a:ln w="9525" cap="flat" cmpd="sng">
            <a:solidFill>
              <a:srgbClr val="0067A4"/>
            </a:solidFill>
            <a:prstDash val="solid"/>
            <a:round/>
            <a:headEnd type="none" w="sm" len="sm"/>
            <a:tailEnd type="triangle" w="med" len="med"/>
          </a:ln>
        </p:spPr>
      </p:cxnSp>
      <p:cxnSp>
        <p:nvCxnSpPr>
          <p:cNvPr id="320" name="Google Shape;320;p8"/>
          <p:cNvCxnSpPr>
            <a:stCxn id="307" idx="2"/>
            <a:endCxn id="308" idx="0"/>
          </p:cNvCxnSpPr>
          <p:nvPr/>
        </p:nvCxnSpPr>
        <p:spPr>
          <a:xfrm rot="5400000">
            <a:off x="5694432" y="2479042"/>
            <a:ext cx="241200" cy="1717500"/>
          </a:xfrm>
          <a:prstGeom prst="bentConnector3">
            <a:avLst>
              <a:gd name="adj1" fmla="val 50000"/>
            </a:avLst>
          </a:prstGeom>
          <a:noFill/>
          <a:ln w="9525" cap="flat" cmpd="sng">
            <a:solidFill>
              <a:srgbClr val="0067A4"/>
            </a:solidFill>
            <a:prstDash val="solid"/>
            <a:round/>
            <a:headEnd type="none" w="sm" len="sm"/>
            <a:tailEnd type="triangle" w="med" len="med"/>
          </a:ln>
        </p:spPr>
      </p:cxnSp>
      <p:cxnSp>
        <p:nvCxnSpPr>
          <p:cNvPr id="321" name="Google Shape;321;p8"/>
          <p:cNvCxnSpPr>
            <a:stCxn id="307" idx="2"/>
          </p:cNvCxnSpPr>
          <p:nvPr/>
        </p:nvCxnSpPr>
        <p:spPr>
          <a:xfrm rot="-5400000" flipH="1">
            <a:off x="7445382" y="2445592"/>
            <a:ext cx="261300" cy="1804500"/>
          </a:xfrm>
          <a:prstGeom prst="bentConnector3">
            <a:avLst>
              <a:gd name="adj1" fmla="val 44607"/>
            </a:avLst>
          </a:prstGeom>
          <a:noFill/>
          <a:ln w="9525" cap="flat" cmpd="sng">
            <a:solidFill>
              <a:srgbClr val="0067A4"/>
            </a:solidFill>
            <a:prstDash val="solid"/>
            <a:round/>
            <a:headEnd type="none" w="sm" len="sm"/>
            <a:tailEnd type="triangle" w="med" len="med"/>
          </a:ln>
        </p:spPr>
      </p:cxnSp>
      <p:cxnSp>
        <p:nvCxnSpPr>
          <p:cNvPr id="322" name="Google Shape;322;p8"/>
          <p:cNvCxnSpPr>
            <a:stCxn id="307" idx="2"/>
            <a:endCxn id="309" idx="0"/>
          </p:cNvCxnSpPr>
          <p:nvPr/>
        </p:nvCxnSpPr>
        <p:spPr>
          <a:xfrm rot="5400000">
            <a:off x="6270732" y="3054742"/>
            <a:ext cx="240600" cy="565500"/>
          </a:xfrm>
          <a:prstGeom prst="bentConnector3">
            <a:avLst>
              <a:gd name="adj1" fmla="val 50003"/>
            </a:avLst>
          </a:prstGeom>
          <a:noFill/>
          <a:ln w="9525" cap="flat" cmpd="sng">
            <a:solidFill>
              <a:srgbClr val="0067A4"/>
            </a:solidFill>
            <a:prstDash val="solid"/>
            <a:round/>
            <a:headEnd type="none" w="sm" len="sm"/>
            <a:tailEnd type="triangle" w="med" len="med"/>
          </a:ln>
        </p:spPr>
      </p:cxnSp>
      <p:cxnSp>
        <p:nvCxnSpPr>
          <p:cNvPr id="323" name="Google Shape;323;p8"/>
          <p:cNvCxnSpPr>
            <a:stCxn id="308" idx="4"/>
            <a:endCxn id="312" idx="0"/>
          </p:cNvCxnSpPr>
          <p:nvPr/>
        </p:nvCxnSpPr>
        <p:spPr>
          <a:xfrm rot="5400000">
            <a:off x="4577456" y="3893237"/>
            <a:ext cx="226800" cy="531000"/>
          </a:xfrm>
          <a:prstGeom prst="bentConnector3">
            <a:avLst>
              <a:gd name="adj1" fmla="val 50000"/>
            </a:avLst>
          </a:prstGeom>
          <a:noFill/>
          <a:ln w="9525" cap="flat" cmpd="sng">
            <a:solidFill>
              <a:srgbClr val="0067A4"/>
            </a:solidFill>
            <a:prstDash val="solid"/>
            <a:round/>
            <a:headEnd type="none" w="sm" len="sm"/>
            <a:tailEnd type="triangle" w="med" len="med"/>
          </a:ln>
        </p:spPr>
      </p:cxnSp>
      <p:cxnSp>
        <p:nvCxnSpPr>
          <p:cNvPr id="324" name="Google Shape;324;p8"/>
          <p:cNvCxnSpPr>
            <a:stCxn id="308" idx="4"/>
            <a:endCxn id="314" idx="0"/>
          </p:cNvCxnSpPr>
          <p:nvPr/>
        </p:nvCxnSpPr>
        <p:spPr>
          <a:xfrm rot="-5400000" flipH="1">
            <a:off x="5087906" y="3913787"/>
            <a:ext cx="238500" cy="501600"/>
          </a:xfrm>
          <a:prstGeom prst="bentConnector3">
            <a:avLst>
              <a:gd name="adj1" fmla="val 50000"/>
            </a:avLst>
          </a:prstGeom>
          <a:noFill/>
          <a:ln w="9525" cap="flat" cmpd="sng">
            <a:solidFill>
              <a:srgbClr val="0067A4"/>
            </a:solidFill>
            <a:prstDash val="solid"/>
            <a:round/>
            <a:headEnd type="none" w="sm" len="sm"/>
            <a:tailEnd type="triangle" w="med" len="med"/>
          </a:ln>
        </p:spPr>
      </p:cxnSp>
      <p:cxnSp>
        <p:nvCxnSpPr>
          <p:cNvPr id="325" name="Google Shape;325;p8"/>
          <p:cNvCxnSpPr>
            <a:stCxn id="314" idx="4"/>
            <a:endCxn id="316" idx="0"/>
          </p:cNvCxnSpPr>
          <p:nvPr/>
        </p:nvCxnSpPr>
        <p:spPr>
          <a:xfrm rot="5400000">
            <a:off x="4575183" y="4752480"/>
            <a:ext cx="884100" cy="881400"/>
          </a:xfrm>
          <a:prstGeom prst="bentConnector3">
            <a:avLst>
              <a:gd name="adj1" fmla="val 49999"/>
            </a:avLst>
          </a:prstGeom>
          <a:noFill/>
          <a:ln w="9525" cap="flat" cmpd="sng">
            <a:solidFill>
              <a:srgbClr val="0067A4"/>
            </a:solidFill>
            <a:prstDash val="solid"/>
            <a:round/>
            <a:headEnd type="none" w="sm" len="sm"/>
            <a:tailEnd type="triangle" w="med" len="med"/>
          </a:ln>
        </p:spPr>
      </p:cxnSp>
      <p:cxnSp>
        <p:nvCxnSpPr>
          <p:cNvPr id="326" name="Google Shape;326;p8"/>
          <p:cNvCxnSpPr>
            <a:stCxn id="311" idx="4"/>
            <a:endCxn id="316" idx="0"/>
          </p:cNvCxnSpPr>
          <p:nvPr/>
        </p:nvCxnSpPr>
        <p:spPr>
          <a:xfrm rot="5400000">
            <a:off x="5742446" y="2899484"/>
            <a:ext cx="1569900" cy="3901800"/>
          </a:xfrm>
          <a:prstGeom prst="bentConnector3">
            <a:avLst>
              <a:gd name="adj1" fmla="val 81545"/>
            </a:avLst>
          </a:prstGeom>
          <a:noFill/>
          <a:ln w="9525" cap="flat" cmpd="sng">
            <a:solidFill>
              <a:srgbClr val="0067A4"/>
            </a:solidFill>
            <a:prstDash val="solid"/>
            <a:round/>
            <a:headEnd type="none" w="sm" len="sm"/>
            <a:tailEnd type="triangle" w="med" len="med"/>
          </a:ln>
        </p:spPr>
      </p:cxnSp>
      <p:cxnSp>
        <p:nvCxnSpPr>
          <p:cNvPr id="327" name="Google Shape;327;p8"/>
          <p:cNvCxnSpPr>
            <a:endCxn id="316" idx="0"/>
          </p:cNvCxnSpPr>
          <p:nvPr/>
        </p:nvCxnSpPr>
        <p:spPr>
          <a:xfrm rot="5400000">
            <a:off x="4506834" y="4070255"/>
            <a:ext cx="1634700" cy="1495200"/>
          </a:xfrm>
          <a:prstGeom prst="bentConnector3">
            <a:avLst>
              <a:gd name="adj1" fmla="val 82894"/>
            </a:avLst>
          </a:prstGeom>
          <a:noFill/>
          <a:ln w="9525" cap="flat" cmpd="sng">
            <a:solidFill>
              <a:srgbClr val="0067A4"/>
            </a:solidFill>
            <a:prstDash val="solid"/>
            <a:round/>
            <a:headEnd type="none" w="sm" len="sm"/>
            <a:tailEnd type="triangle" w="med" len="med"/>
          </a:ln>
        </p:spPr>
      </p:cxnSp>
      <p:cxnSp>
        <p:nvCxnSpPr>
          <p:cNvPr id="328" name="Google Shape;328;p8"/>
          <p:cNvCxnSpPr>
            <a:stCxn id="306" idx="4"/>
            <a:endCxn id="316" idx="0"/>
          </p:cNvCxnSpPr>
          <p:nvPr/>
        </p:nvCxnSpPr>
        <p:spPr>
          <a:xfrm rot="-5400000" flipH="1">
            <a:off x="2110179" y="3168669"/>
            <a:ext cx="1591800" cy="3341100"/>
          </a:xfrm>
          <a:prstGeom prst="bentConnector3">
            <a:avLst>
              <a:gd name="adj1" fmla="val 81336"/>
            </a:avLst>
          </a:prstGeom>
          <a:noFill/>
          <a:ln w="9525" cap="flat" cmpd="sng">
            <a:solidFill>
              <a:srgbClr val="0067A4"/>
            </a:solidFill>
            <a:prstDash val="solid"/>
            <a:round/>
            <a:headEnd type="none" w="sm" len="sm"/>
            <a:tailEnd type="triangle" w="med" len="med"/>
          </a:ln>
        </p:spPr>
      </p:cxnSp>
      <p:cxnSp>
        <p:nvCxnSpPr>
          <p:cNvPr id="329" name="Google Shape;329;p8"/>
          <p:cNvCxnSpPr>
            <a:stCxn id="305" idx="4"/>
            <a:endCxn id="316" idx="0"/>
          </p:cNvCxnSpPr>
          <p:nvPr/>
        </p:nvCxnSpPr>
        <p:spPr>
          <a:xfrm rot="-5400000" flipH="1">
            <a:off x="2938021" y="3996518"/>
            <a:ext cx="1591800" cy="1685400"/>
          </a:xfrm>
          <a:prstGeom prst="bentConnector3">
            <a:avLst>
              <a:gd name="adj1" fmla="val 81716"/>
            </a:avLst>
          </a:prstGeom>
          <a:noFill/>
          <a:ln w="9525" cap="flat" cmpd="sng">
            <a:solidFill>
              <a:srgbClr val="0067A4"/>
            </a:solidFill>
            <a:prstDash val="solid"/>
            <a:round/>
            <a:headEnd type="none" w="sm" len="sm"/>
            <a:tailEnd type="triangle" w="med" len="med"/>
          </a:ln>
        </p:spPr>
      </p:cxnSp>
      <p:cxnSp>
        <p:nvCxnSpPr>
          <p:cNvPr id="330" name="Google Shape;330;p8"/>
          <p:cNvCxnSpPr>
            <a:stCxn id="313" idx="2"/>
            <a:endCxn id="316" idx="0"/>
          </p:cNvCxnSpPr>
          <p:nvPr/>
        </p:nvCxnSpPr>
        <p:spPr>
          <a:xfrm rot="-5400000" flipH="1">
            <a:off x="4059432" y="5117952"/>
            <a:ext cx="895800" cy="138600"/>
          </a:xfrm>
          <a:prstGeom prst="bentConnector3">
            <a:avLst>
              <a:gd name="adj1" fmla="val 50776"/>
            </a:avLst>
          </a:prstGeom>
          <a:noFill/>
          <a:ln w="9525" cap="flat" cmpd="sng">
            <a:solidFill>
              <a:srgbClr val="0067A4"/>
            </a:solidFill>
            <a:prstDash val="solid"/>
            <a:round/>
            <a:headEnd type="none" w="sm" len="sm"/>
            <a:tailEnd type="triangle" w="med" len="med"/>
          </a:ln>
        </p:spPr>
      </p:cxnSp>
      <p:cxnSp>
        <p:nvCxnSpPr>
          <p:cNvPr id="331" name="Google Shape;331;p8"/>
          <p:cNvCxnSpPr>
            <a:stCxn id="310" idx="4"/>
            <a:endCxn id="316" idx="0"/>
          </p:cNvCxnSpPr>
          <p:nvPr/>
        </p:nvCxnSpPr>
        <p:spPr>
          <a:xfrm rot="5400000">
            <a:off x="5197306" y="3444584"/>
            <a:ext cx="1569900" cy="2811600"/>
          </a:xfrm>
          <a:prstGeom prst="bentConnector3">
            <a:avLst>
              <a:gd name="adj1" fmla="val 81545"/>
            </a:avLst>
          </a:prstGeom>
          <a:noFill/>
          <a:ln w="9525" cap="flat" cmpd="sng">
            <a:solidFill>
              <a:srgbClr val="0067A4"/>
            </a:solidFill>
            <a:prstDash val="solid"/>
            <a:round/>
            <a:headEnd type="none" w="sm" len="sm"/>
            <a:tailEnd type="triangle" w="med" len="med"/>
          </a:ln>
        </p:spPr>
      </p:cxnSp>
      <p:cxnSp>
        <p:nvCxnSpPr>
          <p:cNvPr id="332" name="Google Shape;332;p8"/>
          <p:cNvCxnSpPr>
            <a:stCxn id="304" idx="3"/>
            <a:endCxn id="307" idx="1"/>
          </p:cNvCxnSpPr>
          <p:nvPr/>
        </p:nvCxnSpPr>
        <p:spPr>
          <a:xfrm>
            <a:off x="2692959" y="2920766"/>
            <a:ext cx="3237300" cy="0"/>
          </a:xfrm>
          <a:prstGeom prst="straightConnector1">
            <a:avLst/>
          </a:prstGeom>
          <a:noFill/>
          <a:ln w="9525" cap="flat" cmpd="sng">
            <a:solidFill>
              <a:srgbClr val="0067A4"/>
            </a:solidFill>
            <a:prstDash val="solid"/>
            <a:round/>
            <a:headEnd type="none" w="sm" len="sm"/>
            <a:tailEnd type="triangle" w="med" len="med"/>
          </a:ln>
        </p:spPr>
      </p:cxnSp>
      <p:cxnSp>
        <p:nvCxnSpPr>
          <p:cNvPr id="333" name="Google Shape;333;p8"/>
          <p:cNvCxnSpPr>
            <a:stCxn id="307" idx="2"/>
            <a:endCxn id="310" idx="0"/>
          </p:cNvCxnSpPr>
          <p:nvPr/>
        </p:nvCxnSpPr>
        <p:spPr>
          <a:xfrm rot="-5400000" flipH="1">
            <a:off x="6900282" y="2990692"/>
            <a:ext cx="261300" cy="714300"/>
          </a:xfrm>
          <a:prstGeom prst="bentConnector3">
            <a:avLst>
              <a:gd name="adj1" fmla="val 45334"/>
            </a:avLst>
          </a:prstGeom>
          <a:noFill/>
          <a:ln w="9525" cap="flat" cmpd="sng">
            <a:solidFill>
              <a:srgbClr val="0067A4"/>
            </a:solidFill>
            <a:prstDash val="solid"/>
            <a:round/>
            <a:headEnd type="none" w="sm" len="sm"/>
            <a:tailEnd type="triangle" w="med" len="med"/>
          </a:ln>
        </p:spPr>
      </p:cxn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8" name="Google Shape;338;p9"/>
          <p:cNvSpPr/>
          <p:nvPr/>
        </p:nvSpPr>
        <p:spPr>
          <a:xfrm>
            <a:off x="3701094" y="1674464"/>
            <a:ext cx="1487156" cy="592853"/>
          </a:xfrm>
          <a:prstGeom prst="rect">
            <a:avLst/>
          </a:prstGeom>
          <a:solidFill>
            <a:srgbClr val="DBC43D"/>
          </a:solidFill>
          <a:ln w="25400" cap="flat" cmpd="sng">
            <a:solidFill>
              <a:srgbClr val="004C7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339" name="Google Shape;339;p9"/>
          <p:cNvSpPr txBox="1"/>
          <p:nvPr/>
        </p:nvSpPr>
        <p:spPr>
          <a:xfrm>
            <a:off x="3815133" y="1709280"/>
            <a:ext cx="1361552" cy="523220"/>
          </a:xfrm>
          <a:prstGeom prst="rect">
            <a:avLst/>
          </a:prstGeom>
          <a:solidFill>
            <a:srgbClr val="DBC43D"/>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chemeClr val="dk1"/>
                </a:solidFill>
                <a:latin typeface="Arial"/>
                <a:ea typeface="Arial"/>
                <a:cs typeface="Arial"/>
                <a:sym typeface="Arial"/>
              </a:rPr>
              <a:t>IDEAL-CT &amp;</a:t>
            </a:r>
            <a:endParaRPr/>
          </a:p>
          <a:p>
            <a:pPr marL="0" marR="0" lvl="0" indent="0" algn="ctr" rtl="0">
              <a:lnSpc>
                <a:spcPct val="100000"/>
              </a:lnSpc>
              <a:spcBef>
                <a:spcPts val="0"/>
              </a:spcBef>
              <a:spcAft>
                <a:spcPts val="0"/>
              </a:spcAft>
              <a:buNone/>
            </a:pPr>
            <a:r>
              <a:rPr lang="en-US" sz="1400" b="0" i="0" u="none" strike="noStrike" cap="none">
                <a:solidFill>
                  <a:schemeClr val="dk1"/>
                </a:solidFill>
                <a:latin typeface="Arial"/>
                <a:ea typeface="Arial"/>
                <a:cs typeface="Arial"/>
                <a:sym typeface="Arial"/>
              </a:rPr>
              <a:t>HWTT Results</a:t>
            </a:r>
            <a:endParaRPr/>
          </a:p>
        </p:txBody>
      </p:sp>
      <p:sp>
        <p:nvSpPr>
          <p:cNvPr id="340" name="Google Shape;340;p9"/>
          <p:cNvSpPr txBox="1"/>
          <p:nvPr/>
        </p:nvSpPr>
        <p:spPr>
          <a:xfrm>
            <a:off x="0" y="1017056"/>
            <a:ext cx="9144000" cy="490500"/>
          </a:xfrm>
          <a:prstGeom prst="rect">
            <a:avLst/>
          </a:prstGeom>
          <a:noFill/>
          <a:ln>
            <a:noFill/>
          </a:ln>
        </p:spPr>
        <p:txBody>
          <a:bodyPr spcFirstLastPara="1" wrap="square" lIns="91425" tIns="45700" rIns="91425" bIns="45700" anchor="t" anchorCtr="0">
            <a:normAutofit/>
          </a:bodyPr>
          <a:lstStyle/>
          <a:p>
            <a:pPr marL="0" marR="0" lvl="0" indent="0" algn="ctr" rtl="0">
              <a:lnSpc>
                <a:spcPct val="100000"/>
              </a:lnSpc>
              <a:spcBef>
                <a:spcPts val="0"/>
              </a:spcBef>
              <a:spcAft>
                <a:spcPts val="0"/>
              </a:spcAft>
              <a:buClr>
                <a:srgbClr val="09347A"/>
              </a:buClr>
              <a:buSzPts val="2400"/>
              <a:buFont typeface="Arial"/>
              <a:buNone/>
            </a:pPr>
            <a:r>
              <a:rPr lang="en-US" sz="2400" b="0" i="0" u="none" strike="noStrike" cap="none">
                <a:solidFill>
                  <a:srgbClr val="09347A"/>
                </a:solidFill>
                <a:latin typeface="Arial"/>
                <a:ea typeface="Arial"/>
                <a:cs typeface="Arial"/>
                <a:sym typeface="Arial"/>
              </a:rPr>
              <a:t>Proposed Research Part Three</a:t>
            </a:r>
            <a:endParaRPr sz="2400" b="0" i="0" u="none" strike="noStrike" cap="none">
              <a:solidFill>
                <a:srgbClr val="09347A"/>
              </a:solidFill>
              <a:latin typeface="Arial"/>
              <a:ea typeface="Arial"/>
              <a:cs typeface="Arial"/>
              <a:sym typeface="Arial"/>
            </a:endParaRPr>
          </a:p>
        </p:txBody>
      </p:sp>
      <p:sp>
        <p:nvSpPr>
          <p:cNvPr id="341" name="Google Shape;341;p9"/>
          <p:cNvSpPr/>
          <p:nvPr/>
        </p:nvSpPr>
        <p:spPr>
          <a:xfrm>
            <a:off x="1497292" y="2811506"/>
            <a:ext cx="1487156" cy="592853"/>
          </a:xfrm>
          <a:prstGeom prst="rect">
            <a:avLst/>
          </a:prstGeom>
          <a:solidFill>
            <a:srgbClr val="92CCDC"/>
          </a:solidFill>
          <a:ln w="25400" cap="flat" cmpd="sng">
            <a:solidFill>
              <a:srgbClr val="004C7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342" name="Google Shape;342;p9"/>
          <p:cNvSpPr txBox="1"/>
          <p:nvPr/>
        </p:nvSpPr>
        <p:spPr>
          <a:xfrm>
            <a:off x="1565537" y="2844687"/>
            <a:ext cx="1350666" cy="523220"/>
          </a:xfrm>
          <a:prstGeom prst="rect">
            <a:avLst/>
          </a:prstGeom>
          <a:solidFill>
            <a:srgbClr val="92CCDC"/>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chemeClr val="dk1"/>
                </a:solidFill>
                <a:latin typeface="Arial"/>
                <a:ea typeface="Arial"/>
                <a:cs typeface="Arial"/>
                <a:sym typeface="Arial"/>
              </a:rPr>
              <a:t>Virgin/Control</a:t>
            </a:r>
            <a:endParaRPr/>
          </a:p>
          <a:p>
            <a:pPr marL="0" marR="0" lvl="0" indent="0" algn="ctr" rtl="0">
              <a:lnSpc>
                <a:spcPct val="100000"/>
              </a:lnSpc>
              <a:spcBef>
                <a:spcPts val="0"/>
              </a:spcBef>
              <a:spcAft>
                <a:spcPts val="0"/>
              </a:spcAft>
              <a:buNone/>
            </a:pPr>
            <a:r>
              <a:rPr lang="en-US" sz="1400" b="0" i="0" u="none" strike="noStrike" cap="none">
                <a:solidFill>
                  <a:schemeClr val="dk1"/>
                </a:solidFill>
                <a:latin typeface="Arial"/>
                <a:ea typeface="Arial"/>
                <a:cs typeface="Arial"/>
                <a:sym typeface="Arial"/>
              </a:rPr>
              <a:t>Results </a:t>
            </a:r>
            <a:endParaRPr/>
          </a:p>
        </p:txBody>
      </p:sp>
      <p:sp>
        <p:nvSpPr>
          <p:cNvPr id="343" name="Google Shape;343;p9"/>
          <p:cNvSpPr/>
          <p:nvPr/>
        </p:nvSpPr>
        <p:spPr>
          <a:xfrm>
            <a:off x="6012369" y="2809871"/>
            <a:ext cx="1487156" cy="592853"/>
          </a:xfrm>
          <a:prstGeom prst="rect">
            <a:avLst/>
          </a:prstGeom>
          <a:solidFill>
            <a:srgbClr val="92CCDC"/>
          </a:solidFill>
          <a:ln w="25400" cap="flat" cmpd="sng">
            <a:solidFill>
              <a:srgbClr val="004C7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344" name="Google Shape;344;p9"/>
          <p:cNvSpPr txBox="1"/>
          <p:nvPr/>
        </p:nvSpPr>
        <p:spPr>
          <a:xfrm>
            <a:off x="6137973" y="2844687"/>
            <a:ext cx="1235947" cy="523220"/>
          </a:xfrm>
          <a:prstGeom prst="rect">
            <a:avLst/>
          </a:prstGeom>
          <a:solidFill>
            <a:srgbClr val="92CCDC"/>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chemeClr val="dk1"/>
                </a:solidFill>
                <a:latin typeface="Arial"/>
                <a:ea typeface="Arial"/>
                <a:cs typeface="Arial"/>
                <a:sym typeface="Arial"/>
              </a:rPr>
              <a:t>RAP Mix</a:t>
            </a:r>
            <a:endParaRPr/>
          </a:p>
          <a:p>
            <a:pPr marL="0" marR="0" lvl="0" indent="0" algn="ctr" rtl="0">
              <a:lnSpc>
                <a:spcPct val="100000"/>
              </a:lnSpc>
              <a:spcBef>
                <a:spcPts val="0"/>
              </a:spcBef>
              <a:spcAft>
                <a:spcPts val="0"/>
              </a:spcAft>
              <a:buNone/>
            </a:pPr>
            <a:r>
              <a:rPr lang="en-US" sz="1400" b="0" i="0" u="none" strike="noStrike" cap="none">
                <a:solidFill>
                  <a:schemeClr val="dk1"/>
                </a:solidFill>
                <a:latin typeface="Arial"/>
                <a:ea typeface="Arial"/>
                <a:cs typeface="Arial"/>
                <a:sym typeface="Arial"/>
              </a:rPr>
              <a:t>Results</a:t>
            </a:r>
            <a:endParaRPr/>
          </a:p>
        </p:txBody>
      </p:sp>
      <p:sp>
        <p:nvSpPr>
          <p:cNvPr id="345" name="Google Shape;345;p9"/>
          <p:cNvSpPr/>
          <p:nvPr/>
        </p:nvSpPr>
        <p:spPr>
          <a:xfrm>
            <a:off x="4017841" y="2872668"/>
            <a:ext cx="894303" cy="467255"/>
          </a:xfrm>
          <a:prstGeom prst="ellipse">
            <a:avLst/>
          </a:prstGeom>
          <a:solidFill>
            <a:srgbClr val="CCC0D9"/>
          </a:solidFill>
          <a:ln w="25400" cap="flat" cmpd="sng">
            <a:solidFill>
              <a:srgbClr val="004C7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46" name="Google Shape;346;p9"/>
          <p:cNvSpPr txBox="1"/>
          <p:nvPr/>
        </p:nvSpPr>
        <p:spPr>
          <a:xfrm>
            <a:off x="4036695" y="2977620"/>
            <a:ext cx="894303" cy="27699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200" b="0" i="0" u="none" strike="noStrike" cap="none">
                <a:solidFill>
                  <a:srgbClr val="000000"/>
                </a:solidFill>
                <a:latin typeface="Arial"/>
                <a:ea typeface="Arial"/>
                <a:cs typeface="Arial"/>
                <a:sym typeface="Arial"/>
              </a:rPr>
              <a:t>Compare</a:t>
            </a:r>
            <a:endParaRPr/>
          </a:p>
        </p:txBody>
      </p:sp>
      <p:cxnSp>
        <p:nvCxnSpPr>
          <p:cNvPr id="347" name="Google Shape;347;p9"/>
          <p:cNvCxnSpPr>
            <a:stCxn id="338" idx="2"/>
            <a:endCxn id="343" idx="0"/>
          </p:cNvCxnSpPr>
          <p:nvPr/>
        </p:nvCxnSpPr>
        <p:spPr>
          <a:xfrm rot="-5400000" flipH="1">
            <a:off x="5328922" y="1383067"/>
            <a:ext cx="542700" cy="2311200"/>
          </a:xfrm>
          <a:prstGeom prst="bentConnector3">
            <a:avLst>
              <a:gd name="adj1" fmla="val 50000"/>
            </a:avLst>
          </a:prstGeom>
          <a:noFill/>
          <a:ln w="9525" cap="flat" cmpd="sng">
            <a:solidFill>
              <a:srgbClr val="0067A4"/>
            </a:solidFill>
            <a:prstDash val="solid"/>
            <a:round/>
            <a:headEnd type="none" w="sm" len="sm"/>
            <a:tailEnd type="triangle" w="med" len="med"/>
          </a:ln>
        </p:spPr>
      </p:cxnSp>
      <p:cxnSp>
        <p:nvCxnSpPr>
          <p:cNvPr id="348" name="Google Shape;348;p9"/>
          <p:cNvCxnSpPr>
            <a:stCxn id="338" idx="2"/>
            <a:endCxn id="341" idx="0"/>
          </p:cNvCxnSpPr>
          <p:nvPr/>
        </p:nvCxnSpPr>
        <p:spPr>
          <a:xfrm rot="5400000">
            <a:off x="3070672" y="1437517"/>
            <a:ext cx="544200" cy="2203800"/>
          </a:xfrm>
          <a:prstGeom prst="bentConnector3">
            <a:avLst>
              <a:gd name="adj1" fmla="val 50000"/>
            </a:avLst>
          </a:prstGeom>
          <a:noFill/>
          <a:ln w="9525" cap="flat" cmpd="sng">
            <a:solidFill>
              <a:srgbClr val="0067A4"/>
            </a:solidFill>
            <a:prstDash val="solid"/>
            <a:round/>
            <a:headEnd type="none" w="sm" len="sm"/>
            <a:tailEnd type="triangle" w="med" len="med"/>
          </a:ln>
        </p:spPr>
      </p:cxnSp>
      <p:cxnSp>
        <p:nvCxnSpPr>
          <p:cNvPr id="349" name="Google Shape;349;p9"/>
          <p:cNvCxnSpPr>
            <a:stCxn id="341" idx="3"/>
            <a:endCxn id="345" idx="2"/>
          </p:cNvCxnSpPr>
          <p:nvPr/>
        </p:nvCxnSpPr>
        <p:spPr>
          <a:xfrm rot="10800000" flipH="1">
            <a:off x="2984448" y="3106433"/>
            <a:ext cx="1033500" cy="1500"/>
          </a:xfrm>
          <a:prstGeom prst="straightConnector1">
            <a:avLst/>
          </a:prstGeom>
          <a:noFill/>
          <a:ln w="9525" cap="flat" cmpd="sng">
            <a:solidFill>
              <a:srgbClr val="0067A4"/>
            </a:solidFill>
            <a:prstDash val="solid"/>
            <a:round/>
            <a:headEnd type="triangle" w="med" len="med"/>
            <a:tailEnd type="triangle" w="med" len="med"/>
          </a:ln>
        </p:spPr>
      </p:cxnSp>
      <p:cxnSp>
        <p:nvCxnSpPr>
          <p:cNvPr id="350" name="Google Shape;350;p9"/>
          <p:cNvCxnSpPr>
            <a:stCxn id="346" idx="3"/>
            <a:endCxn id="343" idx="1"/>
          </p:cNvCxnSpPr>
          <p:nvPr/>
        </p:nvCxnSpPr>
        <p:spPr>
          <a:xfrm rot="10800000" flipH="1">
            <a:off x="4930998" y="3106220"/>
            <a:ext cx="1081500" cy="9900"/>
          </a:xfrm>
          <a:prstGeom prst="straightConnector1">
            <a:avLst/>
          </a:prstGeom>
          <a:noFill/>
          <a:ln w="9525" cap="flat" cmpd="sng">
            <a:solidFill>
              <a:srgbClr val="0067A4"/>
            </a:solidFill>
            <a:prstDash val="solid"/>
            <a:round/>
            <a:headEnd type="triangle" w="med" len="med"/>
            <a:tailEnd type="triangle" w="med" len="med"/>
          </a:ln>
        </p:spPr>
      </p:cxnSp>
      <p:sp>
        <p:nvSpPr>
          <p:cNvPr id="351" name="Google Shape;351;p9"/>
          <p:cNvSpPr/>
          <p:nvPr/>
        </p:nvSpPr>
        <p:spPr>
          <a:xfrm>
            <a:off x="3701094" y="3777749"/>
            <a:ext cx="1487156" cy="592853"/>
          </a:xfrm>
          <a:prstGeom prst="rect">
            <a:avLst/>
          </a:prstGeom>
          <a:solidFill>
            <a:srgbClr val="92CCDC"/>
          </a:solidFill>
          <a:ln w="25400" cap="flat" cmpd="sng">
            <a:solidFill>
              <a:srgbClr val="004C7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352" name="Google Shape;352;p9"/>
          <p:cNvSpPr txBox="1"/>
          <p:nvPr/>
        </p:nvSpPr>
        <p:spPr>
          <a:xfrm>
            <a:off x="3826698" y="3812565"/>
            <a:ext cx="1235947" cy="523220"/>
          </a:xfrm>
          <a:prstGeom prst="rect">
            <a:avLst/>
          </a:prstGeom>
          <a:solidFill>
            <a:srgbClr val="92CCDC"/>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chemeClr val="dk1"/>
                </a:solidFill>
                <a:latin typeface="Arial"/>
                <a:ea typeface="Arial"/>
                <a:cs typeface="Arial"/>
                <a:sym typeface="Arial"/>
              </a:rPr>
              <a:t>Data </a:t>
            </a:r>
            <a:endParaRPr/>
          </a:p>
          <a:p>
            <a:pPr marL="0" marR="0" lvl="0" indent="0" algn="ctr" rtl="0">
              <a:lnSpc>
                <a:spcPct val="100000"/>
              </a:lnSpc>
              <a:spcBef>
                <a:spcPts val="0"/>
              </a:spcBef>
              <a:spcAft>
                <a:spcPts val="0"/>
              </a:spcAft>
              <a:buNone/>
            </a:pPr>
            <a:r>
              <a:rPr lang="en-US" sz="1400" b="0" i="0" u="none" strike="noStrike" cap="none">
                <a:solidFill>
                  <a:schemeClr val="dk1"/>
                </a:solidFill>
                <a:latin typeface="Arial"/>
                <a:ea typeface="Arial"/>
                <a:cs typeface="Arial"/>
                <a:sym typeface="Arial"/>
              </a:rPr>
              <a:t>Analysis</a:t>
            </a:r>
            <a:endParaRPr/>
          </a:p>
        </p:txBody>
      </p:sp>
      <p:sp>
        <p:nvSpPr>
          <p:cNvPr id="353" name="Google Shape;353;p9"/>
          <p:cNvSpPr/>
          <p:nvPr/>
        </p:nvSpPr>
        <p:spPr>
          <a:xfrm>
            <a:off x="1776680" y="4704983"/>
            <a:ext cx="1215850" cy="592853"/>
          </a:xfrm>
          <a:prstGeom prst="ellipse">
            <a:avLst/>
          </a:prstGeom>
          <a:solidFill>
            <a:srgbClr val="FABF8E"/>
          </a:solidFill>
          <a:ln w="25400" cap="flat" cmpd="sng">
            <a:solidFill>
              <a:srgbClr val="004C7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54" name="Google Shape;354;p9"/>
          <p:cNvSpPr txBox="1"/>
          <p:nvPr/>
        </p:nvSpPr>
        <p:spPr>
          <a:xfrm>
            <a:off x="1872139" y="4847520"/>
            <a:ext cx="1024932"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chemeClr val="dk1"/>
                </a:solidFill>
                <a:latin typeface="Arial"/>
                <a:ea typeface="Arial"/>
                <a:cs typeface="Arial"/>
                <a:sym typeface="Arial"/>
              </a:rPr>
              <a:t>Trends</a:t>
            </a:r>
            <a:endParaRPr/>
          </a:p>
        </p:txBody>
      </p:sp>
      <p:sp>
        <p:nvSpPr>
          <p:cNvPr id="355" name="Google Shape;355;p9"/>
          <p:cNvSpPr/>
          <p:nvPr/>
        </p:nvSpPr>
        <p:spPr>
          <a:xfrm>
            <a:off x="3836745" y="4704983"/>
            <a:ext cx="1215850" cy="592853"/>
          </a:xfrm>
          <a:prstGeom prst="ellipse">
            <a:avLst/>
          </a:prstGeom>
          <a:solidFill>
            <a:srgbClr val="FABF8E"/>
          </a:solidFill>
          <a:ln w="25400" cap="flat" cmpd="sng">
            <a:solidFill>
              <a:srgbClr val="004C7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56" name="Google Shape;356;p9"/>
          <p:cNvSpPr txBox="1"/>
          <p:nvPr/>
        </p:nvSpPr>
        <p:spPr>
          <a:xfrm>
            <a:off x="3932204" y="4847520"/>
            <a:ext cx="1024932"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chemeClr val="dk1"/>
                </a:solidFill>
                <a:latin typeface="Arial"/>
                <a:ea typeface="Arial"/>
                <a:cs typeface="Arial"/>
                <a:sym typeface="Arial"/>
              </a:rPr>
              <a:t>Duplicates</a:t>
            </a:r>
            <a:endParaRPr/>
          </a:p>
        </p:txBody>
      </p:sp>
      <p:sp>
        <p:nvSpPr>
          <p:cNvPr id="357" name="Google Shape;357;p9"/>
          <p:cNvSpPr/>
          <p:nvPr/>
        </p:nvSpPr>
        <p:spPr>
          <a:xfrm>
            <a:off x="5916910" y="4711091"/>
            <a:ext cx="1215850" cy="592853"/>
          </a:xfrm>
          <a:prstGeom prst="ellipse">
            <a:avLst/>
          </a:prstGeom>
          <a:solidFill>
            <a:srgbClr val="FABF8E"/>
          </a:solidFill>
          <a:ln w="25400" cap="flat" cmpd="sng">
            <a:solidFill>
              <a:srgbClr val="004C7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58" name="Google Shape;358;p9"/>
          <p:cNvSpPr txBox="1"/>
          <p:nvPr/>
        </p:nvSpPr>
        <p:spPr>
          <a:xfrm>
            <a:off x="6012369" y="4739798"/>
            <a:ext cx="1024932" cy="52322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chemeClr val="dk1"/>
                </a:solidFill>
                <a:latin typeface="Arial"/>
                <a:ea typeface="Arial"/>
                <a:cs typeface="Arial"/>
                <a:sym typeface="Arial"/>
              </a:rPr>
              <a:t>Future</a:t>
            </a:r>
            <a:endParaRPr/>
          </a:p>
          <a:p>
            <a:pPr marL="0" marR="0" lvl="0" indent="0" algn="ctr" rtl="0">
              <a:lnSpc>
                <a:spcPct val="100000"/>
              </a:lnSpc>
              <a:spcBef>
                <a:spcPts val="0"/>
              </a:spcBef>
              <a:spcAft>
                <a:spcPts val="0"/>
              </a:spcAft>
              <a:buNone/>
            </a:pPr>
            <a:r>
              <a:rPr lang="en-US" sz="1400" b="0" i="0" u="none" strike="noStrike" cap="none">
                <a:solidFill>
                  <a:schemeClr val="dk1"/>
                </a:solidFill>
                <a:latin typeface="Arial"/>
                <a:ea typeface="Arial"/>
                <a:cs typeface="Arial"/>
                <a:sym typeface="Arial"/>
              </a:rPr>
              <a:t>Research</a:t>
            </a:r>
            <a:endParaRPr/>
          </a:p>
        </p:txBody>
      </p:sp>
      <p:cxnSp>
        <p:nvCxnSpPr>
          <p:cNvPr id="359" name="Google Shape;359;p9"/>
          <p:cNvCxnSpPr>
            <a:stCxn id="343" idx="2"/>
            <a:endCxn id="351" idx="3"/>
          </p:cNvCxnSpPr>
          <p:nvPr/>
        </p:nvCxnSpPr>
        <p:spPr>
          <a:xfrm rot="5400000">
            <a:off x="5636347" y="2954524"/>
            <a:ext cx="671400" cy="1567800"/>
          </a:xfrm>
          <a:prstGeom prst="bentConnector2">
            <a:avLst/>
          </a:prstGeom>
          <a:noFill/>
          <a:ln w="9525" cap="flat" cmpd="sng">
            <a:solidFill>
              <a:srgbClr val="0067A4"/>
            </a:solidFill>
            <a:prstDash val="solid"/>
            <a:round/>
            <a:headEnd type="none" w="sm" len="sm"/>
            <a:tailEnd type="triangle" w="med" len="med"/>
          </a:ln>
        </p:spPr>
      </p:cxnSp>
      <p:cxnSp>
        <p:nvCxnSpPr>
          <p:cNvPr id="360" name="Google Shape;360;p9"/>
          <p:cNvCxnSpPr>
            <a:stCxn id="341" idx="2"/>
            <a:endCxn id="351" idx="1"/>
          </p:cNvCxnSpPr>
          <p:nvPr/>
        </p:nvCxnSpPr>
        <p:spPr>
          <a:xfrm rot="-5400000" flipH="1">
            <a:off x="2635970" y="3009259"/>
            <a:ext cx="669900" cy="1460100"/>
          </a:xfrm>
          <a:prstGeom prst="bentConnector2">
            <a:avLst/>
          </a:prstGeom>
          <a:noFill/>
          <a:ln w="9525" cap="flat" cmpd="sng">
            <a:solidFill>
              <a:srgbClr val="0067A4"/>
            </a:solidFill>
            <a:prstDash val="solid"/>
            <a:round/>
            <a:headEnd type="none" w="sm" len="sm"/>
            <a:tailEnd type="triangle" w="med" len="med"/>
          </a:ln>
        </p:spPr>
      </p:cxnSp>
      <p:cxnSp>
        <p:nvCxnSpPr>
          <p:cNvPr id="361" name="Google Shape;361;p9"/>
          <p:cNvCxnSpPr>
            <a:stCxn id="351" idx="2"/>
            <a:endCxn id="353" idx="0"/>
          </p:cNvCxnSpPr>
          <p:nvPr/>
        </p:nvCxnSpPr>
        <p:spPr>
          <a:xfrm rot="5400000">
            <a:off x="3247372" y="3507802"/>
            <a:ext cx="334500" cy="2060100"/>
          </a:xfrm>
          <a:prstGeom prst="bentConnector3">
            <a:avLst>
              <a:gd name="adj1" fmla="val 55239"/>
            </a:avLst>
          </a:prstGeom>
          <a:noFill/>
          <a:ln w="9525" cap="flat" cmpd="sng">
            <a:solidFill>
              <a:srgbClr val="0067A4"/>
            </a:solidFill>
            <a:prstDash val="solid"/>
            <a:round/>
            <a:headEnd type="none" w="sm" len="sm"/>
            <a:tailEnd type="triangle" w="med" len="med"/>
          </a:ln>
        </p:spPr>
      </p:cxnSp>
      <p:cxnSp>
        <p:nvCxnSpPr>
          <p:cNvPr id="362" name="Google Shape;362;p9"/>
          <p:cNvCxnSpPr>
            <a:stCxn id="351" idx="2"/>
            <a:endCxn id="358" idx="0"/>
          </p:cNvCxnSpPr>
          <p:nvPr/>
        </p:nvCxnSpPr>
        <p:spPr>
          <a:xfrm rot="-5400000" flipH="1">
            <a:off x="5300122" y="3515152"/>
            <a:ext cx="369300" cy="2080200"/>
          </a:xfrm>
          <a:prstGeom prst="bentConnector3">
            <a:avLst>
              <a:gd name="adj1" fmla="val 50000"/>
            </a:avLst>
          </a:prstGeom>
          <a:noFill/>
          <a:ln w="9525" cap="flat" cmpd="sng">
            <a:solidFill>
              <a:srgbClr val="0067A4"/>
            </a:solidFill>
            <a:prstDash val="solid"/>
            <a:round/>
            <a:headEnd type="none" w="sm" len="sm"/>
            <a:tailEnd type="triangle" w="med" len="med"/>
          </a:ln>
        </p:spPr>
      </p:cxnSp>
      <p:cxnSp>
        <p:nvCxnSpPr>
          <p:cNvPr id="363" name="Google Shape;363;p9"/>
          <p:cNvCxnSpPr>
            <a:stCxn id="351" idx="2"/>
            <a:endCxn id="355" idx="0"/>
          </p:cNvCxnSpPr>
          <p:nvPr/>
        </p:nvCxnSpPr>
        <p:spPr>
          <a:xfrm>
            <a:off x="4444672" y="4370602"/>
            <a:ext cx="0" cy="334500"/>
          </a:xfrm>
          <a:prstGeom prst="straightConnector1">
            <a:avLst/>
          </a:prstGeom>
          <a:noFill/>
          <a:ln w="9525" cap="flat" cmpd="sng">
            <a:solidFill>
              <a:srgbClr val="0067A4"/>
            </a:solidFill>
            <a:prstDash val="solid"/>
            <a:round/>
            <a:headEnd type="none" w="sm" len="sm"/>
            <a:tailEnd type="triangle" w="med" len="med"/>
          </a:ln>
        </p:spPr>
      </p:cxn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sp>
        <p:nvSpPr>
          <p:cNvPr id="368" name="Google Shape;368;p10"/>
          <p:cNvSpPr txBox="1">
            <a:spLocks noGrp="1"/>
          </p:cNvSpPr>
          <p:nvPr>
            <p:ph type="title"/>
          </p:nvPr>
        </p:nvSpPr>
        <p:spPr>
          <a:xfrm>
            <a:off x="457200" y="838200"/>
            <a:ext cx="8229600" cy="715962"/>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rgbClr val="09347A"/>
              </a:buClr>
              <a:buSzPts val="1800"/>
              <a:buNone/>
            </a:pPr>
            <a:r>
              <a:rPr lang="en-US"/>
              <a:t>Project Scope</a:t>
            </a:r>
            <a:endParaRPr/>
          </a:p>
        </p:txBody>
      </p:sp>
      <p:sp>
        <p:nvSpPr>
          <p:cNvPr id="369" name="Google Shape;369;p10"/>
          <p:cNvSpPr txBox="1">
            <a:spLocks noGrp="1"/>
          </p:cNvSpPr>
          <p:nvPr>
            <p:ph type="body" idx="1"/>
          </p:nvPr>
        </p:nvSpPr>
        <p:spPr>
          <a:xfrm>
            <a:off x="457200" y="1600200"/>
            <a:ext cx="8517600" cy="4526100"/>
          </a:xfrm>
          <a:prstGeom prst="rect">
            <a:avLst/>
          </a:prstGeom>
          <a:noFill/>
          <a:ln>
            <a:noFill/>
          </a:ln>
        </p:spPr>
        <p:txBody>
          <a:bodyPr spcFirstLastPara="1" wrap="square" lIns="91425" tIns="45700" rIns="91425" bIns="45700" anchor="t" anchorCtr="0">
            <a:noAutofit/>
          </a:bodyPr>
          <a:lstStyle/>
          <a:p>
            <a:pPr marL="457200" lvl="0" indent="-451365" algn="l" rtl="0">
              <a:lnSpc>
                <a:spcPct val="80000"/>
              </a:lnSpc>
              <a:spcBef>
                <a:spcPts val="520"/>
              </a:spcBef>
              <a:spcAft>
                <a:spcPts val="0"/>
              </a:spcAft>
              <a:buSzPts val="1708"/>
              <a:buFont typeface="Arial"/>
              <a:buChar char="•"/>
            </a:pPr>
            <a:r>
              <a:rPr lang="en-US" sz="2447"/>
              <a:t>Starting point</a:t>
            </a:r>
            <a:r>
              <a:rPr lang="en-US" sz="2447" b="0" i="0" u="none" strike="noStrike">
                <a:solidFill>
                  <a:srgbClr val="30302C"/>
                </a:solidFill>
                <a:latin typeface="Arial"/>
                <a:ea typeface="Arial"/>
                <a:cs typeface="Arial"/>
                <a:sym typeface="Arial"/>
              </a:rPr>
              <a:t>: </a:t>
            </a:r>
            <a:endParaRPr sz="2447" b="0" i="0" u="none" strike="noStrike">
              <a:solidFill>
                <a:srgbClr val="30302C"/>
              </a:solidFill>
              <a:latin typeface="Noto Sans Symbols"/>
              <a:ea typeface="Noto Sans Symbols"/>
              <a:cs typeface="Noto Sans Symbols"/>
              <a:sym typeface="Noto Sans Symbols"/>
            </a:endParaRPr>
          </a:p>
          <a:p>
            <a:pPr marL="742950" lvl="1" indent="-279915" algn="l" rtl="0">
              <a:lnSpc>
                <a:spcPct val="80000"/>
              </a:lnSpc>
              <a:spcBef>
                <a:spcPts val="0"/>
              </a:spcBef>
              <a:spcAft>
                <a:spcPts val="0"/>
              </a:spcAft>
              <a:buSzPts val="1708"/>
              <a:buFont typeface="Arial"/>
              <a:buChar char="•"/>
            </a:pPr>
            <a:r>
              <a:rPr lang="en-US" sz="2137">
                <a:solidFill>
                  <a:srgbClr val="1F60A9"/>
                </a:solidFill>
              </a:rPr>
              <a:t>RAP percentages: </a:t>
            </a:r>
            <a:r>
              <a:rPr lang="en-US" sz="2137" b="0" i="0" u="none" strike="noStrike">
                <a:solidFill>
                  <a:srgbClr val="1F60A9"/>
                </a:solidFill>
                <a:latin typeface="Arial"/>
                <a:ea typeface="Arial"/>
                <a:cs typeface="Arial"/>
                <a:sym typeface="Arial"/>
              </a:rPr>
              <a:t>0% (control), 25%, 50%, 70%, 100%</a:t>
            </a:r>
            <a:endParaRPr sz="2137" b="0" i="0" u="none" strike="noStrike">
              <a:solidFill>
                <a:srgbClr val="1F60A9"/>
              </a:solidFill>
              <a:latin typeface="Arial"/>
              <a:ea typeface="Arial"/>
              <a:cs typeface="Arial"/>
              <a:sym typeface="Arial"/>
            </a:endParaRPr>
          </a:p>
          <a:p>
            <a:pPr marL="742950" lvl="1" indent="-279915" algn="l" rtl="0">
              <a:lnSpc>
                <a:spcPct val="80000"/>
              </a:lnSpc>
              <a:spcBef>
                <a:spcPts val="1000"/>
              </a:spcBef>
              <a:spcAft>
                <a:spcPts val="0"/>
              </a:spcAft>
              <a:buSzPts val="1708"/>
              <a:buChar char="•"/>
            </a:pPr>
            <a:r>
              <a:rPr lang="en-US" sz="2137">
                <a:solidFill>
                  <a:srgbClr val="1F60A9"/>
                </a:solidFill>
              </a:rPr>
              <a:t>Virgin Asphalt: PG 70-28</a:t>
            </a:r>
            <a:endParaRPr sz="2137">
              <a:solidFill>
                <a:srgbClr val="1F60A9"/>
              </a:solidFill>
            </a:endParaRPr>
          </a:p>
          <a:p>
            <a:pPr marL="457200" lvl="0" indent="-451365" algn="l" rtl="0">
              <a:lnSpc>
                <a:spcPct val="80000"/>
              </a:lnSpc>
              <a:spcBef>
                <a:spcPts val="1000"/>
              </a:spcBef>
              <a:spcAft>
                <a:spcPts val="0"/>
              </a:spcAft>
              <a:buSzPts val="1708"/>
              <a:buFont typeface="Arial"/>
              <a:buChar char="•"/>
            </a:pPr>
            <a:r>
              <a:rPr lang="en-US" sz="2447" b="0" i="0" u="none" strike="noStrike">
                <a:solidFill>
                  <a:srgbClr val="30302C"/>
                </a:solidFill>
                <a:latin typeface="Arial"/>
                <a:ea typeface="Arial"/>
                <a:cs typeface="Arial"/>
                <a:sym typeface="Arial"/>
              </a:rPr>
              <a:t>RAP properties: </a:t>
            </a:r>
            <a:endParaRPr sz="2447" b="0" i="0" u="none" strike="noStrike">
              <a:solidFill>
                <a:srgbClr val="30302C"/>
              </a:solidFill>
              <a:latin typeface="Noto Sans Symbols"/>
              <a:ea typeface="Noto Sans Symbols"/>
              <a:cs typeface="Noto Sans Symbols"/>
              <a:sym typeface="Noto Sans Symbols"/>
            </a:endParaRPr>
          </a:p>
          <a:p>
            <a:pPr marL="742950" lvl="1" indent="-279915" algn="l" rtl="0">
              <a:lnSpc>
                <a:spcPct val="80000"/>
              </a:lnSpc>
              <a:spcBef>
                <a:spcPts val="1000"/>
              </a:spcBef>
              <a:spcAft>
                <a:spcPts val="0"/>
              </a:spcAft>
              <a:buSzPts val="1708"/>
              <a:buFont typeface="Arial"/>
              <a:buChar char="•"/>
            </a:pPr>
            <a:r>
              <a:rPr lang="en-US" sz="2137">
                <a:solidFill>
                  <a:srgbClr val="1F60A9"/>
                </a:solidFill>
                <a:latin typeface="Arial"/>
                <a:ea typeface="Arial"/>
                <a:cs typeface="Arial"/>
                <a:sym typeface="Arial"/>
              </a:rPr>
              <a:t>RAP: PG 82-16</a:t>
            </a:r>
            <a:endParaRPr sz="2370"/>
          </a:p>
          <a:p>
            <a:pPr marL="742950" lvl="1" indent="-279915" algn="l" rtl="0">
              <a:lnSpc>
                <a:spcPct val="80000"/>
              </a:lnSpc>
              <a:spcBef>
                <a:spcPts val="1000"/>
              </a:spcBef>
              <a:spcAft>
                <a:spcPts val="0"/>
              </a:spcAft>
              <a:buSzPts val="1708"/>
              <a:buFont typeface="Arial"/>
              <a:buChar char="•"/>
            </a:pPr>
            <a:r>
              <a:rPr lang="en-US" sz="2137" b="0" i="0" u="none" strike="noStrike">
                <a:solidFill>
                  <a:srgbClr val="1F60A9"/>
                </a:solidFill>
                <a:latin typeface="Arial"/>
                <a:ea typeface="Arial"/>
                <a:cs typeface="Arial"/>
                <a:sym typeface="Arial"/>
              </a:rPr>
              <a:t>Available AC = 5.3%</a:t>
            </a:r>
            <a:endParaRPr sz="2370"/>
          </a:p>
          <a:p>
            <a:pPr marL="457200" lvl="0" indent="-337065" algn="l" rtl="0">
              <a:lnSpc>
                <a:spcPct val="80000"/>
              </a:lnSpc>
              <a:spcBef>
                <a:spcPts val="1000"/>
              </a:spcBef>
              <a:spcAft>
                <a:spcPts val="0"/>
              </a:spcAft>
              <a:buSzPts val="1708"/>
              <a:buFont typeface="Arial"/>
              <a:buChar char="•"/>
            </a:pPr>
            <a:r>
              <a:rPr lang="en-US" sz="2447" b="0" i="0" u="none" strike="noStrike">
                <a:solidFill>
                  <a:srgbClr val="30302C"/>
                </a:solidFill>
                <a:latin typeface="Arial"/>
                <a:ea typeface="Arial"/>
                <a:cs typeface="Arial"/>
                <a:sym typeface="Arial"/>
              </a:rPr>
              <a:t>2 rejuvenators: </a:t>
            </a:r>
            <a:endParaRPr sz="2447" b="0" i="0" u="none" strike="noStrike">
              <a:solidFill>
                <a:srgbClr val="30302C"/>
              </a:solidFill>
              <a:latin typeface="Noto Sans Symbols"/>
              <a:ea typeface="Noto Sans Symbols"/>
              <a:cs typeface="Noto Sans Symbols"/>
              <a:sym typeface="Noto Sans Symbols"/>
            </a:endParaRPr>
          </a:p>
          <a:p>
            <a:pPr marL="742950" lvl="1" indent="-279915" algn="l" rtl="0">
              <a:lnSpc>
                <a:spcPct val="80000"/>
              </a:lnSpc>
              <a:spcBef>
                <a:spcPts val="0"/>
              </a:spcBef>
              <a:spcAft>
                <a:spcPts val="0"/>
              </a:spcAft>
              <a:buSzPts val="1708"/>
              <a:buFont typeface="Arial"/>
              <a:buChar char="•"/>
            </a:pPr>
            <a:r>
              <a:rPr lang="en-US" sz="2137" b="0" i="0" u="none" strike="noStrike">
                <a:solidFill>
                  <a:srgbClr val="1F60A9"/>
                </a:solidFill>
                <a:latin typeface="Arial"/>
                <a:ea typeface="Arial"/>
                <a:cs typeface="Arial"/>
                <a:sym typeface="Arial"/>
              </a:rPr>
              <a:t>1 bio-based (RA1)</a:t>
            </a:r>
            <a:r>
              <a:rPr lang="en-US" sz="2137">
                <a:solidFill>
                  <a:srgbClr val="1F60A9"/>
                </a:solidFill>
              </a:rPr>
              <a:t> dose = 8.3% (weight of RAP)</a:t>
            </a:r>
            <a:endParaRPr sz="2370"/>
          </a:p>
          <a:p>
            <a:pPr marL="742950" lvl="1" indent="-279915" algn="l" rtl="0">
              <a:lnSpc>
                <a:spcPct val="80000"/>
              </a:lnSpc>
              <a:spcBef>
                <a:spcPts val="0"/>
              </a:spcBef>
              <a:spcAft>
                <a:spcPts val="0"/>
              </a:spcAft>
              <a:buSzPts val="1708"/>
              <a:buFont typeface="Arial"/>
              <a:buChar char="•"/>
            </a:pPr>
            <a:r>
              <a:rPr lang="en-US" sz="2137" b="0" i="0" u="none" strike="noStrike">
                <a:solidFill>
                  <a:srgbClr val="1F60A9"/>
                </a:solidFill>
                <a:latin typeface="Arial"/>
                <a:ea typeface="Arial"/>
                <a:cs typeface="Arial"/>
                <a:sym typeface="Arial"/>
              </a:rPr>
              <a:t>1 petroleum based (RA2) dose = 11</a:t>
            </a:r>
            <a:r>
              <a:rPr lang="en-US" sz="2137">
                <a:solidFill>
                  <a:srgbClr val="1F60A9"/>
                </a:solidFill>
              </a:rPr>
              <a:t>.3 % (weight of RAP)</a:t>
            </a:r>
            <a:endParaRPr sz="2370"/>
          </a:p>
          <a:p>
            <a:pPr marL="742950" lvl="1" indent="-279915" algn="l" rtl="0">
              <a:lnSpc>
                <a:spcPct val="80000"/>
              </a:lnSpc>
              <a:spcBef>
                <a:spcPts val="0"/>
              </a:spcBef>
              <a:spcAft>
                <a:spcPts val="0"/>
              </a:spcAft>
              <a:buSzPts val="1708"/>
              <a:buFont typeface="Arial"/>
              <a:buChar char="•"/>
            </a:pPr>
            <a:r>
              <a:rPr lang="en-US" sz="2137" b="0" i="0" u="none" strike="noStrike">
                <a:solidFill>
                  <a:srgbClr val="1F60A9"/>
                </a:solidFill>
                <a:latin typeface="Arial"/>
                <a:ea typeface="Arial"/>
                <a:cs typeface="Arial"/>
                <a:sym typeface="Arial"/>
              </a:rPr>
              <a:t>(+1 other blend if time permits)</a:t>
            </a:r>
            <a:endParaRPr sz="2370"/>
          </a:p>
          <a:p>
            <a:pPr marL="457200" lvl="0" indent="-337065" algn="l" rtl="0">
              <a:lnSpc>
                <a:spcPct val="80000"/>
              </a:lnSpc>
              <a:spcBef>
                <a:spcPts val="1000"/>
              </a:spcBef>
              <a:spcAft>
                <a:spcPts val="0"/>
              </a:spcAft>
              <a:buSzPts val="1708"/>
              <a:buFont typeface="Arial"/>
              <a:buChar char="•"/>
            </a:pPr>
            <a:r>
              <a:rPr lang="en-US" sz="2447" b="0" i="0" u="none" strike="noStrike">
                <a:solidFill>
                  <a:srgbClr val="30302C"/>
                </a:solidFill>
                <a:latin typeface="Arial"/>
                <a:ea typeface="Arial"/>
                <a:cs typeface="Arial"/>
                <a:sym typeface="Arial"/>
              </a:rPr>
              <a:t>Performance test parameters:</a:t>
            </a:r>
            <a:endParaRPr sz="2447" b="0" i="0" u="none" strike="noStrike">
              <a:solidFill>
                <a:srgbClr val="30302C"/>
              </a:solidFill>
              <a:latin typeface="Noto Sans Symbols"/>
              <a:ea typeface="Noto Sans Symbols"/>
              <a:cs typeface="Noto Sans Symbols"/>
              <a:sym typeface="Noto Sans Symbols"/>
            </a:endParaRPr>
          </a:p>
          <a:p>
            <a:pPr marL="742950" lvl="1" indent="-279915" algn="l" rtl="0">
              <a:lnSpc>
                <a:spcPct val="80000"/>
              </a:lnSpc>
              <a:spcBef>
                <a:spcPts val="0"/>
              </a:spcBef>
              <a:spcAft>
                <a:spcPts val="0"/>
              </a:spcAft>
              <a:buSzPts val="1708"/>
              <a:buFont typeface="Arial"/>
              <a:buChar char="•"/>
            </a:pPr>
            <a:r>
              <a:rPr lang="en-US" sz="2137" b="0" i="0" u="none" strike="noStrike">
                <a:solidFill>
                  <a:srgbClr val="1F60A9"/>
                </a:solidFill>
                <a:latin typeface="Arial"/>
                <a:ea typeface="Arial"/>
                <a:cs typeface="Arial"/>
                <a:sym typeface="Arial"/>
              </a:rPr>
              <a:t>Rutting (HWTT)</a:t>
            </a:r>
            <a:endParaRPr sz="2370"/>
          </a:p>
          <a:p>
            <a:pPr marL="742950" lvl="1" indent="-279915" algn="l" rtl="0">
              <a:lnSpc>
                <a:spcPct val="80000"/>
              </a:lnSpc>
              <a:spcBef>
                <a:spcPts val="480"/>
              </a:spcBef>
              <a:spcAft>
                <a:spcPts val="0"/>
              </a:spcAft>
              <a:buSzPts val="1708"/>
              <a:buFont typeface="Arial"/>
              <a:buChar char="•"/>
            </a:pPr>
            <a:r>
              <a:rPr lang="en-US" sz="2137" b="0" i="0" u="none" strike="noStrike">
                <a:solidFill>
                  <a:srgbClr val="1F60A9"/>
                </a:solidFill>
                <a:latin typeface="Arial"/>
                <a:ea typeface="Arial"/>
                <a:cs typeface="Arial"/>
                <a:sym typeface="Arial"/>
              </a:rPr>
              <a:t>Cracking (IDEAL-CT)</a:t>
            </a:r>
            <a:endParaRPr sz="2370"/>
          </a:p>
          <a:p>
            <a:pPr marL="457200" lvl="0" indent="-228600" algn="l" rtl="0">
              <a:lnSpc>
                <a:spcPct val="80000"/>
              </a:lnSpc>
              <a:spcBef>
                <a:spcPts val="360"/>
              </a:spcBef>
              <a:spcAft>
                <a:spcPts val="0"/>
              </a:spcAft>
              <a:buClr>
                <a:srgbClr val="30302C"/>
              </a:buClr>
              <a:buSzPts val="1508"/>
              <a:buNone/>
            </a:pPr>
            <a:endParaRPr sz="248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pic>
        <p:nvPicPr>
          <p:cNvPr id="374" name="Google Shape;374;p11" descr="Chart, line chart&#10;&#10;Description automatically generated"/>
          <p:cNvPicPr preferRelativeResize="0"/>
          <p:nvPr/>
        </p:nvPicPr>
        <p:blipFill rotWithShape="1">
          <a:blip r:embed="rId3">
            <a:alphaModFix/>
          </a:blip>
          <a:srcRect/>
          <a:stretch/>
        </p:blipFill>
        <p:spPr>
          <a:xfrm>
            <a:off x="2999434" y="2720231"/>
            <a:ext cx="5687366" cy="3562502"/>
          </a:xfrm>
          <a:prstGeom prst="rect">
            <a:avLst/>
          </a:prstGeom>
          <a:noFill/>
          <a:ln>
            <a:noFill/>
          </a:ln>
        </p:spPr>
      </p:pic>
      <p:sp>
        <p:nvSpPr>
          <p:cNvPr id="375" name="Google Shape;375;p11"/>
          <p:cNvSpPr txBox="1">
            <a:spLocks noGrp="1"/>
          </p:cNvSpPr>
          <p:nvPr>
            <p:ph type="title"/>
          </p:nvPr>
        </p:nvSpPr>
        <p:spPr>
          <a:xfrm>
            <a:off x="457200" y="838200"/>
            <a:ext cx="8229600" cy="715962"/>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rgbClr val="09347A"/>
              </a:buClr>
              <a:buSzPts val="1800"/>
              <a:buNone/>
            </a:pPr>
            <a:r>
              <a:rPr lang="en-US"/>
              <a:t>Key Consistencies </a:t>
            </a:r>
            <a:endParaRPr/>
          </a:p>
        </p:txBody>
      </p:sp>
      <p:sp>
        <p:nvSpPr>
          <p:cNvPr id="376" name="Google Shape;376;p11"/>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p>
            <a:pPr marL="457200" lvl="0" indent="-342900" algn="l" rtl="0">
              <a:lnSpc>
                <a:spcPct val="100000"/>
              </a:lnSpc>
              <a:spcBef>
                <a:spcPts val="360"/>
              </a:spcBef>
              <a:spcAft>
                <a:spcPts val="0"/>
              </a:spcAft>
              <a:buClr>
                <a:srgbClr val="30302C"/>
              </a:buClr>
              <a:buSzPts val="1800"/>
              <a:buChar char="•"/>
            </a:pPr>
            <a:r>
              <a:rPr lang="en-US" sz="2700"/>
              <a:t>Overall AC = 5.3%</a:t>
            </a:r>
            <a:endParaRPr/>
          </a:p>
          <a:p>
            <a:pPr marL="457200" lvl="0" indent="-342900" algn="l" rtl="0">
              <a:lnSpc>
                <a:spcPct val="100000"/>
              </a:lnSpc>
              <a:spcBef>
                <a:spcPts val="360"/>
              </a:spcBef>
              <a:spcAft>
                <a:spcPts val="0"/>
              </a:spcAft>
              <a:buClr>
                <a:srgbClr val="30302C"/>
              </a:buClr>
              <a:buSzPts val="1800"/>
              <a:buChar char="•"/>
            </a:pPr>
            <a:r>
              <a:rPr lang="en-US" sz="2700"/>
              <a:t>Virgin Binder = PG 70-28</a:t>
            </a:r>
            <a:endParaRPr/>
          </a:p>
          <a:p>
            <a:pPr marL="457200" lvl="0" indent="-342900" algn="l" rtl="0">
              <a:lnSpc>
                <a:spcPct val="100000"/>
              </a:lnSpc>
              <a:spcBef>
                <a:spcPts val="360"/>
              </a:spcBef>
              <a:spcAft>
                <a:spcPts val="0"/>
              </a:spcAft>
              <a:buClr>
                <a:srgbClr val="30302C"/>
              </a:buClr>
              <a:buSzPts val="1800"/>
              <a:buChar char="•"/>
            </a:pPr>
            <a:r>
              <a:rPr lang="en-US" sz="2700"/>
              <a:t>Gradation:</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81"/>
        <p:cNvGrpSpPr/>
        <p:nvPr/>
      </p:nvGrpSpPr>
      <p:grpSpPr>
        <a:xfrm>
          <a:off x="0" y="0"/>
          <a:ext cx="0" cy="0"/>
          <a:chOff x="0" y="0"/>
          <a:chExt cx="0" cy="0"/>
        </a:xfrm>
      </p:grpSpPr>
      <p:sp>
        <p:nvSpPr>
          <p:cNvPr id="382" name="Google Shape;382;g1245839e343_0_5"/>
          <p:cNvSpPr txBox="1">
            <a:spLocks noGrp="1"/>
          </p:cNvSpPr>
          <p:nvPr>
            <p:ph type="title"/>
          </p:nvPr>
        </p:nvSpPr>
        <p:spPr>
          <a:xfrm>
            <a:off x="457200" y="838200"/>
            <a:ext cx="8229600" cy="7161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SzPts val="1800"/>
              <a:buNone/>
            </a:pPr>
            <a:r>
              <a:rPr lang="en-US"/>
              <a:t>Testing matrix - Performance </a:t>
            </a:r>
            <a:endParaRPr/>
          </a:p>
        </p:txBody>
      </p:sp>
      <p:graphicFrame>
        <p:nvGraphicFramePr>
          <p:cNvPr id="383" name="Google Shape;383;g1245839e343_0_5"/>
          <p:cNvGraphicFramePr/>
          <p:nvPr/>
        </p:nvGraphicFramePr>
        <p:xfrm>
          <a:off x="952500" y="1812525"/>
          <a:ext cx="7239000" cy="2819190"/>
        </p:xfrm>
        <a:graphic>
          <a:graphicData uri="http://schemas.openxmlformats.org/drawingml/2006/table">
            <a:tbl>
              <a:tblPr>
                <a:noFill/>
                <a:tableStyleId>{763EB3F5-1532-459D-8083-D008486796D5}</a:tableStyleId>
              </a:tblPr>
              <a:tblGrid>
                <a:gridCol w="2413000">
                  <a:extLst>
                    <a:ext uri="{9D8B030D-6E8A-4147-A177-3AD203B41FA5}">
                      <a16:colId xmlns:a16="http://schemas.microsoft.com/office/drawing/2014/main" val="20000"/>
                    </a:ext>
                  </a:extLst>
                </a:gridCol>
                <a:gridCol w="2413000">
                  <a:extLst>
                    <a:ext uri="{9D8B030D-6E8A-4147-A177-3AD203B41FA5}">
                      <a16:colId xmlns:a16="http://schemas.microsoft.com/office/drawing/2014/main" val="20001"/>
                    </a:ext>
                  </a:extLst>
                </a:gridCol>
                <a:gridCol w="2413000">
                  <a:extLst>
                    <a:ext uri="{9D8B030D-6E8A-4147-A177-3AD203B41FA5}">
                      <a16:colId xmlns:a16="http://schemas.microsoft.com/office/drawing/2014/main" val="20002"/>
                    </a:ext>
                  </a:extLst>
                </a:gridCol>
              </a:tblGrid>
              <a:tr h="381000">
                <a:tc gridSpan="3">
                  <a:txBody>
                    <a:bodyPr/>
                    <a:lstStyle/>
                    <a:p>
                      <a:pPr marL="0" marR="0" lvl="0" indent="0" algn="ctr" rtl="0">
                        <a:lnSpc>
                          <a:spcPct val="100000"/>
                        </a:lnSpc>
                        <a:spcBef>
                          <a:spcPts val="0"/>
                        </a:spcBef>
                        <a:spcAft>
                          <a:spcPts val="0"/>
                        </a:spcAft>
                        <a:buClr>
                          <a:srgbClr val="000000"/>
                        </a:buClr>
                        <a:buSzPts val="1700"/>
                        <a:buFont typeface="Arial"/>
                        <a:buNone/>
                      </a:pPr>
                      <a:r>
                        <a:rPr lang="en-US" sz="1700" b="1" u="sng" strike="noStrike" cap="none"/>
                        <a:t>Table 1: Testing Matrix Performance Testing Plan</a:t>
                      </a:r>
                      <a:endParaRPr sz="1700" b="1" u="sng" strike="noStrike" cap="none"/>
                    </a:p>
                  </a:txBody>
                  <a:tcPr marL="91425" marR="91425" marT="91425" marB="91425"/>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81000">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b="1" u="none" strike="noStrike" cap="none"/>
                        <a:t>RA 1</a:t>
                      </a:r>
                      <a:endParaRPr sz="1400" b="1"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b="1" u="none" strike="noStrike" cap="none"/>
                        <a:t>RA 2</a:t>
                      </a:r>
                      <a:endParaRPr sz="1400" b="1" u="none" strike="noStrike" cap="none"/>
                    </a:p>
                  </a:txBody>
                  <a:tcPr marL="91425" marR="91425" marT="91425" marB="91425"/>
                </a:tc>
                <a:extLst>
                  <a:ext uri="{0D108BD9-81ED-4DB2-BD59-A6C34878D82A}">
                    <a16:rowId xmlns:a16="http://schemas.microsoft.com/office/drawing/2014/main" val="10001"/>
                  </a:ext>
                </a:extLst>
              </a:tr>
              <a:tr h="381000">
                <a:tc>
                  <a:txBody>
                    <a:bodyPr/>
                    <a:lstStyle/>
                    <a:p>
                      <a:pPr marL="0" marR="0" lvl="0" indent="0" algn="l" rtl="0">
                        <a:lnSpc>
                          <a:spcPct val="100000"/>
                        </a:lnSpc>
                        <a:spcBef>
                          <a:spcPts val="0"/>
                        </a:spcBef>
                        <a:spcAft>
                          <a:spcPts val="0"/>
                        </a:spcAft>
                        <a:buClr>
                          <a:srgbClr val="000000"/>
                        </a:buClr>
                        <a:buSzPts val="1400"/>
                        <a:buFont typeface="Arial"/>
                        <a:buNone/>
                      </a:pPr>
                      <a:r>
                        <a:rPr lang="en-US" sz="1400" b="1" u="none" strike="noStrike" cap="none"/>
                        <a:t>0% (control / virgin)</a:t>
                      </a:r>
                      <a:endParaRPr sz="1400" b="1" u="none" strike="noStrike" cap="none"/>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a:t>—</a:t>
                      </a:r>
                      <a:endParaRPr sz="1400" b="1" u="none" strike="noStrike" cap="none"/>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a:t>—</a:t>
                      </a:r>
                      <a:endParaRPr sz="1400" b="1" u="none" strike="noStrike" cap="none"/>
                    </a:p>
                  </a:txBody>
                  <a:tcPr marL="91425" marR="91425" marT="91425" marB="91425"/>
                </a:tc>
                <a:extLst>
                  <a:ext uri="{0D108BD9-81ED-4DB2-BD59-A6C34878D82A}">
                    <a16:rowId xmlns:a16="http://schemas.microsoft.com/office/drawing/2014/main" val="10002"/>
                  </a:ext>
                </a:extLst>
              </a:tr>
              <a:tr h="381000">
                <a:tc>
                  <a:txBody>
                    <a:bodyPr/>
                    <a:lstStyle/>
                    <a:p>
                      <a:pPr marL="0" marR="0" lvl="0" indent="0" algn="l" rtl="0">
                        <a:lnSpc>
                          <a:spcPct val="100000"/>
                        </a:lnSpc>
                        <a:spcBef>
                          <a:spcPts val="0"/>
                        </a:spcBef>
                        <a:spcAft>
                          <a:spcPts val="0"/>
                        </a:spcAft>
                        <a:buClr>
                          <a:srgbClr val="000000"/>
                        </a:buClr>
                        <a:buSzPts val="1400"/>
                        <a:buFont typeface="Arial"/>
                        <a:buNone/>
                      </a:pPr>
                      <a:r>
                        <a:rPr lang="en-US" sz="1400" b="1" u="none" strike="noStrike" cap="none"/>
                        <a:t>25% RAP - with RA’s</a:t>
                      </a:r>
                      <a:endParaRPr sz="1400" b="1"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tc>
                <a:extLst>
                  <a:ext uri="{0D108BD9-81ED-4DB2-BD59-A6C34878D82A}">
                    <a16:rowId xmlns:a16="http://schemas.microsoft.com/office/drawing/2014/main" val="10003"/>
                  </a:ext>
                </a:extLst>
              </a:tr>
              <a:tr h="381000">
                <a:tc>
                  <a:txBody>
                    <a:bodyPr/>
                    <a:lstStyle/>
                    <a:p>
                      <a:pPr marL="0" marR="0" lvl="0" indent="0" algn="l" rtl="0">
                        <a:lnSpc>
                          <a:spcPct val="100000"/>
                        </a:lnSpc>
                        <a:spcBef>
                          <a:spcPts val="0"/>
                        </a:spcBef>
                        <a:spcAft>
                          <a:spcPts val="0"/>
                        </a:spcAft>
                        <a:buClr>
                          <a:srgbClr val="000000"/>
                        </a:buClr>
                        <a:buSzPts val="1400"/>
                        <a:buFont typeface="Arial"/>
                        <a:buNone/>
                      </a:pPr>
                      <a:r>
                        <a:rPr lang="en-US" sz="1400" b="1" u="none" strike="noStrike" cap="none"/>
                        <a:t>25% RAP - with PG 64-34</a:t>
                      </a:r>
                      <a:endParaRPr sz="1400" b="1" u="none" strike="noStrike" cap="none"/>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a:t>—</a:t>
                      </a:r>
                      <a:endParaRPr sz="1400" u="none" strike="noStrike" cap="none"/>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a:t>—</a:t>
                      </a:r>
                      <a:endParaRPr sz="1400" u="none" strike="noStrike" cap="none"/>
                    </a:p>
                  </a:txBody>
                  <a:tcPr marL="91425" marR="91425" marT="91425" marB="91425"/>
                </a:tc>
                <a:extLst>
                  <a:ext uri="{0D108BD9-81ED-4DB2-BD59-A6C34878D82A}">
                    <a16:rowId xmlns:a16="http://schemas.microsoft.com/office/drawing/2014/main" val="10004"/>
                  </a:ext>
                </a:extLst>
              </a:tr>
              <a:tr h="381000">
                <a:tc>
                  <a:txBody>
                    <a:bodyPr/>
                    <a:lstStyle/>
                    <a:p>
                      <a:pPr marL="0" marR="0" lvl="0" indent="0" algn="l" rtl="0">
                        <a:lnSpc>
                          <a:spcPct val="100000"/>
                        </a:lnSpc>
                        <a:spcBef>
                          <a:spcPts val="0"/>
                        </a:spcBef>
                        <a:spcAft>
                          <a:spcPts val="0"/>
                        </a:spcAft>
                        <a:buClr>
                          <a:srgbClr val="000000"/>
                        </a:buClr>
                        <a:buSzPts val="1400"/>
                        <a:buFont typeface="Arial"/>
                        <a:buNone/>
                      </a:pPr>
                      <a:r>
                        <a:rPr lang="en-US" sz="1400" b="1" u="none" strike="noStrike" cap="none"/>
                        <a:t>50% RAP</a:t>
                      </a:r>
                      <a:endParaRPr sz="1400" b="1"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tc>
                <a:extLst>
                  <a:ext uri="{0D108BD9-81ED-4DB2-BD59-A6C34878D82A}">
                    <a16:rowId xmlns:a16="http://schemas.microsoft.com/office/drawing/2014/main" val="10005"/>
                  </a:ext>
                </a:extLst>
              </a:tr>
              <a:tr h="381000">
                <a:tc>
                  <a:txBody>
                    <a:bodyPr/>
                    <a:lstStyle/>
                    <a:p>
                      <a:pPr marL="0" marR="0" lvl="0" indent="0" algn="l" rtl="0">
                        <a:lnSpc>
                          <a:spcPct val="100000"/>
                        </a:lnSpc>
                        <a:spcBef>
                          <a:spcPts val="0"/>
                        </a:spcBef>
                        <a:spcAft>
                          <a:spcPts val="0"/>
                        </a:spcAft>
                        <a:buClr>
                          <a:srgbClr val="000000"/>
                        </a:buClr>
                        <a:buSzPts val="1400"/>
                        <a:buFont typeface="Arial"/>
                        <a:buNone/>
                      </a:pPr>
                      <a:r>
                        <a:rPr lang="en-US" sz="1400" b="1" u="none" strike="noStrike" cap="none"/>
                        <a:t>70% RAP</a:t>
                      </a:r>
                      <a:endParaRPr sz="1400" b="1"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tc>
                <a:extLst>
                  <a:ext uri="{0D108BD9-81ED-4DB2-BD59-A6C34878D82A}">
                    <a16:rowId xmlns:a16="http://schemas.microsoft.com/office/drawing/2014/main" val="10006"/>
                  </a:ext>
                </a:extLst>
              </a:tr>
            </a:tbl>
          </a:graphicData>
        </a:graphic>
      </p:graphicFrame>
      <p:sp>
        <p:nvSpPr>
          <p:cNvPr id="384" name="Google Shape;384;g1245839e343_0_5"/>
          <p:cNvSpPr txBox="1"/>
          <p:nvPr/>
        </p:nvSpPr>
        <p:spPr>
          <a:xfrm>
            <a:off x="953200" y="4889950"/>
            <a:ext cx="7258500" cy="923299"/>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a:solidFill>
                  <a:srgbClr val="000000"/>
                </a:solidFill>
                <a:latin typeface="Arial"/>
                <a:ea typeface="Arial"/>
                <a:cs typeface="Arial"/>
                <a:sym typeface="Arial"/>
              </a:rPr>
              <a:t>HWTT -</a:t>
            </a:r>
            <a:r>
              <a:rPr lang="en-US" sz="1600" b="0" i="0" u="none" strike="noStrike" cap="none">
                <a:solidFill>
                  <a:srgbClr val="000000"/>
                </a:solidFill>
                <a:latin typeface="Arial"/>
                <a:ea typeface="Arial"/>
                <a:cs typeface="Arial"/>
                <a:sym typeface="Arial"/>
              </a:rPr>
              <a:t> 			requires 4 samples (62 mm height, 7.0 </a:t>
            </a:r>
            <a:r>
              <a:rPr lang="en-US" sz="1600" b="0" i="0" u="sng" strike="noStrike" cap="none">
                <a:solidFill>
                  <a:srgbClr val="000000"/>
                </a:solidFill>
                <a:latin typeface="Arial"/>
                <a:ea typeface="Arial"/>
                <a:cs typeface="Arial"/>
                <a:sym typeface="Arial"/>
              </a:rPr>
              <a:t>+</a:t>
            </a:r>
            <a:r>
              <a:rPr lang="en-US" sz="1600" b="0" i="0" u="none" strike="noStrike" cap="none">
                <a:solidFill>
                  <a:srgbClr val="000000"/>
                </a:solidFill>
                <a:latin typeface="Arial"/>
                <a:ea typeface="Arial"/>
                <a:cs typeface="Arial"/>
                <a:sym typeface="Arial"/>
              </a:rPr>
              <a:t> 0.5%  air voids)</a:t>
            </a:r>
            <a:endParaRPr sz="16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r>
              <a:rPr lang="en-US" sz="1600" b="1" i="0" u="none" strike="noStrike" cap="none">
                <a:solidFill>
                  <a:srgbClr val="000000"/>
                </a:solidFill>
                <a:latin typeface="Arial"/>
                <a:ea typeface="Arial"/>
                <a:cs typeface="Arial"/>
                <a:sym typeface="Arial"/>
              </a:rPr>
              <a:t>IDEAL-CT -</a:t>
            </a:r>
            <a:r>
              <a:rPr lang="en-US" sz="1600" b="0" i="0" u="none" strike="noStrike" cap="none">
                <a:solidFill>
                  <a:srgbClr val="000000"/>
                </a:solidFill>
                <a:latin typeface="Arial"/>
                <a:ea typeface="Arial"/>
                <a:cs typeface="Arial"/>
                <a:sym typeface="Arial"/>
              </a:rPr>
              <a:t> 		requires 3 samples average (7.0 </a:t>
            </a:r>
            <a:r>
              <a:rPr lang="en-US" sz="1600" b="0" i="0" u="sng" strike="noStrike" cap="none">
                <a:solidFill>
                  <a:srgbClr val="000000"/>
                </a:solidFill>
                <a:latin typeface="Arial"/>
                <a:ea typeface="Arial"/>
                <a:cs typeface="Arial"/>
                <a:sym typeface="Arial"/>
              </a:rPr>
              <a:t>+</a:t>
            </a:r>
            <a:r>
              <a:rPr lang="en-US" sz="1600" b="0" i="0" u="none" strike="noStrike" cap="none">
                <a:solidFill>
                  <a:srgbClr val="000000"/>
                </a:solidFill>
                <a:latin typeface="Arial"/>
                <a:ea typeface="Arial"/>
                <a:cs typeface="Arial"/>
                <a:sym typeface="Arial"/>
              </a:rPr>
              <a:t> 0.5%  air voids)</a:t>
            </a:r>
            <a:endParaRPr sz="16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r>
              <a:rPr lang="en-US" sz="1600" b="1" i="0" u="none" strike="noStrike" cap="none">
                <a:solidFill>
                  <a:srgbClr val="000000"/>
                </a:solidFill>
                <a:latin typeface="Arial"/>
                <a:ea typeface="Arial"/>
                <a:cs typeface="Arial"/>
                <a:sym typeface="Arial"/>
              </a:rPr>
              <a:t>Total samples-	</a:t>
            </a:r>
            <a:r>
              <a:rPr lang="en-US" sz="1600" b="0" i="0" u="none" strike="noStrike" cap="none">
                <a:solidFill>
                  <a:srgbClr val="000000"/>
                </a:solidFill>
                <a:latin typeface="Arial"/>
                <a:ea typeface="Arial"/>
                <a:cs typeface="Arial"/>
                <a:sym typeface="Arial"/>
              </a:rPr>
              <a:t>56 samples </a:t>
            </a:r>
            <a:endParaRPr sz="1600" b="0" i="0" u="none" strike="noStrike" cap="none">
              <a:solidFill>
                <a:srgbClr val="000000"/>
              </a:solidFill>
              <a:latin typeface="Arial"/>
              <a:ea typeface="Arial"/>
              <a:cs typeface="Arial"/>
              <a:sym typeface="Arial"/>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390" name="Google Shape;390;g12465007c1e_0_0"/>
          <p:cNvSpPr txBox="1">
            <a:spLocks noGrp="1"/>
          </p:cNvSpPr>
          <p:nvPr>
            <p:ph type="title"/>
          </p:nvPr>
        </p:nvSpPr>
        <p:spPr>
          <a:xfrm>
            <a:off x="457200" y="838200"/>
            <a:ext cx="8229600" cy="7161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SzPts val="1800"/>
              <a:buNone/>
            </a:pPr>
            <a:r>
              <a:rPr lang="en-US"/>
              <a:t>Asphalt Binder Blend Testing</a:t>
            </a:r>
            <a:endParaRPr/>
          </a:p>
        </p:txBody>
      </p:sp>
      <p:graphicFrame>
        <p:nvGraphicFramePr>
          <p:cNvPr id="391" name="Google Shape;391;g12465007c1e_0_0"/>
          <p:cNvGraphicFramePr/>
          <p:nvPr/>
        </p:nvGraphicFramePr>
        <p:xfrm>
          <a:off x="1667550" y="1607550"/>
          <a:ext cx="5791200" cy="2240130"/>
        </p:xfrm>
        <a:graphic>
          <a:graphicData uri="http://schemas.openxmlformats.org/drawingml/2006/table">
            <a:tbl>
              <a:tblPr>
                <a:noFill/>
                <a:tableStyleId>{763EB3F5-1532-459D-8083-D008486796D5}</a:tableStyleId>
              </a:tblPr>
              <a:tblGrid>
                <a:gridCol w="1447800">
                  <a:extLst>
                    <a:ext uri="{9D8B030D-6E8A-4147-A177-3AD203B41FA5}">
                      <a16:colId xmlns:a16="http://schemas.microsoft.com/office/drawing/2014/main" val="20000"/>
                    </a:ext>
                  </a:extLst>
                </a:gridCol>
                <a:gridCol w="1447800">
                  <a:extLst>
                    <a:ext uri="{9D8B030D-6E8A-4147-A177-3AD203B41FA5}">
                      <a16:colId xmlns:a16="http://schemas.microsoft.com/office/drawing/2014/main" val="20001"/>
                    </a:ext>
                  </a:extLst>
                </a:gridCol>
                <a:gridCol w="1447800">
                  <a:extLst>
                    <a:ext uri="{9D8B030D-6E8A-4147-A177-3AD203B41FA5}">
                      <a16:colId xmlns:a16="http://schemas.microsoft.com/office/drawing/2014/main" val="20002"/>
                    </a:ext>
                  </a:extLst>
                </a:gridCol>
                <a:gridCol w="1447800">
                  <a:extLst>
                    <a:ext uri="{9D8B030D-6E8A-4147-A177-3AD203B41FA5}">
                      <a16:colId xmlns:a16="http://schemas.microsoft.com/office/drawing/2014/main" val="20003"/>
                    </a:ext>
                  </a:extLst>
                </a:gridCol>
              </a:tblGrid>
              <a:tr h="381000">
                <a:tc gridSpan="4">
                  <a:txBody>
                    <a:bodyPr/>
                    <a:lstStyle/>
                    <a:p>
                      <a:pPr marL="0" marR="0" lvl="0" indent="0" algn="ctr" rtl="0">
                        <a:lnSpc>
                          <a:spcPct val="100000"/>
                        </a:lnSpc>
                        <a:spcBef>
                          <a:spcPts val="0"/>
                        </a:spcBef>
                        <a:spcAft>
                          <a:spcPts val="0"/>
                        </a:spcAft>
                        <a:buClr>
                          <a:srgbClr val="000000"/>
                        </a:buClr>
                        <a:buSzPts val="1700"/>
                        <a:buFont typeface="Arial"/>
                        <a:buNone/>
                      </a:pPr>
                      <a:r>
                        <a:rPr lang="en-US" sz="1700" b="1" u="sng" strike="noStrike" cap="none"/>
                        <a:t>Table 2: Binder Blend Testing</a:t>
                      </a:r>
                      <a:endParaRPr sz="1700" b="1" u="sng" strike="noStrike" cap="none"/>
                    </a:p>
                  </a:txBody>
                  <a:tcPr marL="91425" marR="91425" marT="91425" marB="91425"/>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81000">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b="1" u="none" strike="noStrike" cap="none"/>
                        <a:t>Blend1 (RA1 + RAP binder)</a:t>
                      </a:r>
                      <a:endParaRPr sz="1400" b="1"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b="1" u="none" strike="noStrike" cap="none"/>
                        <a:t>Blend2 (RA2 + RAP binder)</a:t>
                      </a:r>
                      <a:endParaRPr sz="1400" b="1"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b="1" u="none" strike="noStrike" cap="none"/>
                        <a:t>Virgin Binder</a:t>
                      </a:r>
                      <a:endParaRPr sz="1400" b="1" u="none" strike="noStrike" cap="none"/>
                    </a:p>
                  </a:txBody>
                  <a:tcPr marL="91425" marR="91425" marT="91425" marB="91425"/>
                </a:tc>
                <a:extLst>
                  <a:ext uri="{0D108BD9-81ED-4DB2-BD59-A6C34878D82A}">
                    <a16:rowId xmlns:a16="http://schemas.microsoft.com/office/drawing/2014/main" val="10001"/>
                  </a:ext>
                </a:extLst>
              </a:tr>
              <a:tr h="381000">
                <a:tc>
                  <a:txBody>
                    <a:bodyPr/>
                    <a:lstStyle/>
                    <a:p>
                      <a:pPr marL="0" marR="0" lvl="0" indent="0" algn="l" rtl="0">
                        <a:lnSpc>
                          <a:spcPct val="100000"/>
                        </a:lnSpc>
                        <a:spcBef>
                          <a:spcPts val="0"/>
                        </a:spcBef>
                        <a:spcAft>
                          <a:spcPts val="0"/>
                        </a:spcAft>
                        <a:buClr>
                          <a:srgbClr val="000000"/>
                        </a:buClr>
                        <a:buSzPts val="1400"/>
                        <a:buFont typeface="Arial"/>
                        <a:buNone/>
                      </a:pPr>
                      <a:r>
                        <a:rPr lang="en-US" b="1"/>
                        <a:t>BB</a:t>
                      </a:r>
                      <a:r>
                        <a:rPr lang="en-US" sz="1400" b="1" u="none" strike="noStrike" cap="none"/>
                        <a:t>R:m-value</a:t>
                      </a:r>
                      <a:endParaRPr sz="1400" b="1"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tc>
                <a:extLst>
                  <a:ext uri="{0D108BD9-81ED-4DB2-BD59-A6C34878D82A}">
                    <a16:rowId xmlns:a16="http://schemas.microsoft.com/office/drawing/2014/main" val="10002"/>
                  </a:ext>
                </a:extLst>
              </a:tr>
              <a:tr h="381000">
                <a:tc>
                  <a:txBody>
                    <a:bodyPr/>
                    <a:lstStyle/>
                    <a:p>
                      <a:pPr marL="0" marR="0" lvl="0" indent="0" algn="l" rtl="0">
                        <a:lnSpc>
                          <a:spcPct val="100000"/>
                        </a:lnSpc>
                        <a:spcBef>
                          <a:spcPts val="0"/>
                        </a:spcBef>
                        <a:spcAft>
                          <a:spcPts val="0"/>
                        </a:spcAft>
                        <a:buClr>
                          <a:srgbClr val="000000"/>
                        </a:buClr>
                        <a:buSzPts val="1400"/>
                        <a:buFont typeface="Arial"/>
                        <a:buNone/>
                      </a:pPr>
                      <a:r>
                        <a:rPr lang="en-US" sz="1400" b="1" u="none" strike="noStrike" cap="none"/>
                        <a:t>DSR:G*/sin(𝛅)</a:t>
                      </a:r>
                      <a:endParaRPr sz="1400" b="1"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tc>
                <a:extLst>
                  <a:ext uri="{0D108BD9-81ED-4DB2-BD59-A6C34878D82A}">
                    <a16:rowId xmlns:a16="http://schemas.microsoft.com/office/drawing/2014/main" val="10003"/>
                  </a:ext>
                </a:extLst>
              </a:tr>
              <a:tr h="381000">
                <a:tc>
                  <a:txBody>
                    <a:bodyPr/>
                    <a:lstStyle/>
                    <a:p>
                      <a:pPr marL="0" marR="0" lvl="0" indent="0" algn="l" rtl="0">
                        <a:lnSpc>
                          <a:spcPct val="100000"/>
                        </a:lnSpc>
                        <a:spcBef>
                          <a:spcPts val="0"/>
                        </a:spcBef>
                        <a:spcAft>
                          <a:spcPts val="0"/>
                        </a:spcAft>
                        <a:buClr>
                          <a:srgbClr val="000000"/>
                        </a:buClr>
                        <a:buSzPts val="1400"/>
                        <a:buFont typeface="Arial"/>
                        <a:buNone/>
                      </a:pPr>
                      <a:r>
                        <a:rPr lang="en-US" b="1"/>
                        <a:t>FT</a:t>
                      </a:r>
                      <a:r>
                        <a:rPr lang="en-US" sz="1400" b="1" u="none" strike="noStrike" cap="none"/>
                        <a:t>IR Spec.:</a:t>
                      </a:r>
                      <a:endParaRPr sz="1400" b="1"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tc>
                <a:extLst>
                  <a:ext uri="{0D108BD9-81ED-4DB2-BD59-A6C34878D82A}">
                    <a16:rowId xmlns:a16="http://schemas.microsoft.com/office/drawing/2014/main" val="10004"/>
                  </a:ext>
                </a:extLst>
              </a:tr>
            </a:tbl>
          </a:graphicData>
        </a:graphic>
      </p:graphicFrame>
      <p:sp>
        <p:nvSpPr>
          <p:cNvPr id="392" name="Google Shape;392;g12465007c1e_0_0"/>
          <p:cNvSpPr txBox="1"/>
          <p:nvPr/>
        </p:nvSpPr>
        <p:spPr>
          <a:xfrm>
            <a:off x="1658700" y="4165300"/>
            <a:ext cx="5808900" cy="1246800"/>
          </a:xfrm>
          <a:prstGeom prst="rect">
            <a:avLst/>
          </a:prstGeom>
          <a:noFill/>
          <a:ln>
            <a:noFill/>
          </a:ln>
        </p:spPr>
        <p:txBody>
          <a:bodyPr spcFirstLastPara="1" wrap="square" lIns="91425" tIns="91425" rIns="91425" bIns="91425" anchor="t" anchorCtr="0">
            <a:spAutoFit/>
          </a:bodyPr>
          <a:lstStyle/>
          <a:p>
            <a:pPr marL="457200" lvl="0" indent="-374650" algn="l" rtl="0">
              <a:spcBef>
                <a:spcPts val="360"/>
              </a:spcBef>
              <a:spcAft>
                <a:spcPts val="0"/>
              </a:spcAft>
              <a:buClr>
                <a:srgbClr val="30302C"/>
              </a:buClr>
              <a:buSzPts val="2300"/>
              <a:buChar char="-"/>
            </a:pPr>
            <a:r>
              <a:rPr lang="en-US" sz="2300">
                <a:solidFill>
                  <a:srgbClr val="30302C"/>
                </a:solidFill>
              </a:rPr>
              <a:t>Fourier Transform Infrared (FTIR)</a:t>
            </a:r>
            <a:endParaRPr sz="2300">
              <a:solidFill>
                <a:srgbClr val="30302C"/>
              </a:solidFill>
            </a:endParaRPr>
          </a:p>
          <a:p>
            <a:pPr marL="457200" lvl="0" indent="-374650" algn="l" rtl="0">
              <a:spcBef>
                <a:spcPts val="0"/>
              </a:spcBef>
              <a:spcAft>
                <a:spcPts val="0"/>
              </a:spcAft>
              <a:buClr>
                <a:srgbClr val="30302C"/>
              </a:buClr>
              <a:buSzPts val="2300"/>
              <a:buChar char="-"/>
            </a:pPr>
            <a:r>
              <a:rPr lang="en-US" sz="2300">
                <a:solidFill>
                  <a:srgbClr val="30302C"/>
                </a:solidFill>
              </a:rPr>
              <a:t>Dynamic Shear Rheometer (DSR)</a:t>
            </a:r>
            <a:endParaRPr sz="2300">
              <a:solidFill>
                <a:srgbClr val="30302C"/>
              </a:solidFill>
            </a:endParaRPr>
          </a:p>
          <a:p>
            <a:pPr marL="457200" lvl="0" indent="-374650" algn="l" rtl="0">
              <a:spcBef>
                <a:spcPts val="0"/>
              </a:spcBef>
              <a:spcAft>
                <a:spcPts val="0"/>
              </a:spcAft>
              <a:buClr>
                <a:srgbClr val="30302C"/>
              </a:buClr>
              <a:buSzPts val="2300"/>
              <a:buChar char="-"/>
            </a:pPr>
            <a:r>
              <a:rPr lang="en-US" sz="2300">
                <a:solidFill>
                  <a:srgbClr val="30302C"/>
                </a:solidFill>
              </a:rPr>
              <a:t>Bending Beam Rheometer (BBR)</a:t>
            </a:r>
            <a:endParaRPr sz="230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398" name="Google Shape;398;g127cee21013_0_9"/>
          <p:cNvSpPr txBox="1">
            <a:spLocks noGrp="1"/>
          </p:cNvSpPr>
          <p:nvPr>
            <p:ph type="title"/>
          </p:nvPr>
        </p:nvSpPr>
        <p:spPr>
          <a:xfrm>
            <a:off x="457200" y="838200"/>
            <a:ext cx="8229600" cy="7161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US"/>
              <a:t>Binder Testing</a:t>
            </a:r>
            <a:endParaRPr/>
          </a:p>
        </p:txBody>
      </p:sp>
      <p:pic>
        <p:nvPicPr>
          <p:cNvPr id="399" name="Google Shape;399;g127cee21013_0_9"/>
          <p:cNvPicPr preferRelativeResize="0"/>
          <p:nvPr/>
        </p:nvPicPr>
        <p:blipFill>
          <a:blip r:embed="rId3">
            <a:alphaModFix/>
          </a:blip>
          <a:stretch>
            <a:fillRect/>
          </a:stretch>
        </p:blipFill>
        <p:spPr>
          <a:xfrm>
            <a:off x="119075" y="1554300"/>
            <a:ext cx="2964400" cy="2226600"/>
          </a:xfrm>
          <a:prstGeom prst="rect">
            <a:avLst/>
          </a:prstGeom>
          <a:noFill/>
          <a:ln>
            <a:noFill/>
          </a:ln>
        </p:spPr>
      </p:pic>
      <p:pic>
        <p:nvPicPr>
          <p:cNvPr id="400" name="Google Shape;400;g127cee21013_0_9"/>
          <p:cNvPicPr preferRelativeResize="0"/>
          <p:nvPr/>
        </p:nvPicPr>
        <p:blipFill>
          <a:blip r:embed="rId4">
            <a:alphaModFix/>
          </a:blip>
          <a:stretch>
            <a:fillRect/>
          </a:stretch>
        </p:blipFill>
        <p:spPr>
          <a:xfrm>
            <a:off x="119063" y="3780900"/>
            <a:ext cx="4783262" cy="2436650"/>
          </a:xfrm>
          <a:prstGeom prst="rect">
            <a:avLst/>
          </a:prstGeom>
          <a:noFill/>
          <a:ln>
            <a:noFill/>
          </a:ln>
        </p:spPr>
      </p:pic>
      <p:pic>
        <p:nvPicPr>
          <p:cNvPr id="401" name="Google Shape;401;g127cee21013_0_9"/>
          <p:cNvPicPr preferRelativeResize="0"/>
          <p:nvPr/>
        </p:nvPicPr>
        <p:blipFill>
          <a:blip r:embed="rId5">
            <a:alphaModFix/>
          </a:blip>
          <a:stretch>
            <a:fillRect/>
          </a:stretch>
        </p:blipFill>
        <p:spPr>
          <a:xfrm>
            <a:off x="5176584" y="1487400"/>
            <a:ext cx="3603141" cy="2360400"/>
          </a:xfrm>
          <a:prstGeom prst="rect">
            <a:avLst/>
          </a:prstGeom>
          <a:noFill/>
          <a:ln>
            <a:noFill/>
          </a:ln>
        </p:spPr>
      </p:pic>
      <p:pic>
        <p:nvPicPr>
          <p:cNvPr id="402" name="Google Shape;402;g127cee21013_0_9"/>
          <p:cNvPicPr preferRelativeResize="0"/>
          <p:nvPr/>
        </p:nvPicPr>
        <p:blipFill>
          <a:blip r:embed="rId6">
            <a:alphaModFix/>
          </a:blip>
          <a:stretch>
            <a:fillRect/>
          </a:stretch>
        </p:blipFill>
        <p:spPr>
          <a:xfrm>
            <a:off x="6064650" y="4042576"/>
            <a:ext cx="2795850" cy="191327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sp>
        <p:nvSpPr>
          <p:cNvPr id="408" name="Google Shape;408;g1245839e343_0_13"/>
          <p:cNvSpPr txBox="1">
            <a:spLocks noGrp="1"/>
          </p:cNvSpPr>
          <p:nvPr>
            <p:ph type="title"/>
          </p:nvPr>
        </p:nvSpPr>
        <p:spPr>
          <a:xfrm>
            <a:off x="457200" y="838200"/>
            <a:ext cx="8229600" cy="7161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SzPts val="1800"/>
              <a:buNone/>
            </a:pPr>
            <a:r>
              <a:rPr lang="en-US"/>
              <a:t>Phase 1 Outcomes:</a:t>
            </a:r>
            <a:endParaRPr/>
          </a:p>
        </p:txBody>
      </p:sp>
      <p:sp>
        <p:nvSpPr>
          <p:cNvPr id="409" name="Google Shape;409;g1245839e343_0_13"/>
          <p:cNvSpPr txBox="1">
            <a:spLocks noGrp="1"/>
          </p:cNvSpPr>
          <p:nvPr>
            <p:ph type="body" idx="1"/>
          </p:nvPr>
        </p:nvSpPr>
        <p:spPr>
          <a:xfrm>
            <a:off x="457200" y="1600200"/>
            <a:ext cx="8229600" cy="4526100"/>
          </a:xfrm>
          <a:prstGeom prst="rect">
            <a:avLst/>
          </a:prstGeom>
          <a:noFill/>
          <a:ln>
            <a:noFill/>
          </a:ln>
        </p:spPr>
        <p:txBody>
          <a:bodyPr spcFirstLastPara="1" wrap="square" lIns="91425" tIns="45700" rIns="91425" bIns="45700" anchor="t" anchorCtr="0">
            <a:normAutofit/>
          </a:bodyPr>
          <a:lstStyle/>
          <a:p>
            <a:pPr marL="457200" lvl="0" indent="-400050" algn="l" rtl="0">
              <a:lnSpc>
                <a:spcPct val="100000"/>
              </a:lnSpc>
              <a:spcBef>
                <a:spcPts val="360"/>
              </a:spcBef>
              <a:spcAft>
                <a:spcPts val="0"/>
              </a:spcAft>
              <a:buSzPts val="2700"/>
              <a:buChar char="•"/>
            </a:pPr>
            <a:r>
              <a:rPr lang="en-US" sz="2700"/>
              <a:t>Blending charts</a:t>
            </a:r>
            <a:endParaRPr sz="2700"/>
          </a:p>
          <a:p>
            <a:pPr marL="914400" lvl="1" indent="-400050" algn="l" rtl="0">
              <a:lnSpc>
                <a:spcPct val="100000"/>
              </a:lnSpc>
              <a:spcBef>
                <a:spcPts val="1000"/>
              </a:spcBef>
              <a:spcAft>
                <a:spcPts val="0"/>
              </a:spcAft>
              <a:buSzPts val="2700"/>
              <a:buChar char="–"/>
            </a:pPr>
            <a:r>
              <a:rPr lang="en-US" sz="2300"/>
              <a:t> 25%, 50%, and 70% RAP </a:t>
            </a:r>
            <a:endParaRPr sz="2300"/>
          </a:p>
          <a:p>
            <a:pPr marL="914400" lvl="1" indent="-400050" algn="l" rtl="0">
              <a:lnSpc>
                <a:spcPct val="100000"/>
              </a:lnSpc>
              <a:spcBef>
                <a:spcPts val="1000"/>
              </a:spcBef>
              <a:spcAft>
                <a:spcPts val="0"/>
              </a:spcAft>
              <a:buSzPts val="2700"/>
              <a:buChar char="–"/>
            </a:pPr>
            <a:r>
              <a:rPr lang="en-US" sz="2300"/>
              <a:t>RA1 and RA2</a:t>
            </a:r>
            <a:endParaRPr sz="2300"/>
          </a:p>
          <a:p>
            <a:pPr marL="457200" lvl="0" indent="-400050" algn="l" rtl="0">
              <a:lnSpc>
                <a:spcPct val="100000"/>
              </a:lnSpc>
              <a:spcBef>
                <a:spcPts val="1000"/>
              </a:spcBef>
              <a:spcAft>
                <a:spcPts val="0"/>
              </a:spcAft>
              <a:buSzPts val="2700"/>
              <a:buChar char="•"/>
            </a:pPr>
            <a:r>
              <a:rPr lang="en-US" sz="2700"/>
              <a:t>Performance criteria comparison for each combination (rut depth and CT-index)</a:t>
            </a:r>
            <a:endParaRPr sz="2700"/>
          </a:p>
          <a:p>
            <a:pPr marL="914400" lvl="1" indent="-387350" algn="l" rtl="0">
              <a:lnSpc>
                <a:spcPct val="100000"/>
              </a:lnSpc>
              <a:spcBef>
                <a:spcPts val="1000"/>
              </a:spcBef>
              <a:spcAft>
                <a:spcPts val="0"/>
              </a:spcAft>
              <a:buSzPts val="2500"/>
              <a:buChar char="–"/>
            </a:pPr>
            <a:r>
              <a:rPr lang="en-US" sz="2300"/>
              <a:t>Compare to control mix performance</a:t>
            </a:r>
            <a:endParaRPr sz="2300"/>
          </a:p>
          <a:p>
            <a:pPr marL="457200" lvl="0" indent="-400050" algn="l" rtl="0">
              <a:lnSpc>
                <a:spcPct val="100000"/>
              </a:lnSpc>
              <a:spcBef>
                <a:spcPts val="1000"/>
              </a:spcBef>
              <a:spcAft>
                <a:spcPts val="0"/>
              </a:spcAft>
              <a:buSzPts val="2700"/>
              <a:buChar char="•"/>
            </a:pPr>
            <a:r>
              <a:rPr lang="en-US" sz="2700"/>
              <a:t>Initial trends of mix design</a:t>
            </a:r>
            <a:endParaRPr sz="2700"/>
          </a:p>
          <a:p>
            <a:pPr marL="457200" lvl="0" indent="-400050" algn="l" rtl="0">
              <a:lnSpc>
                <a:spcPct val="100000"/>
              </a:lnSpc>
              <a:spcBef>
                <a:spcPts val="0"/>
              </a:spcBef>
              <a:spcAft>
                <a:spcPts val="0"/>
              </a:spcAft>
              <a:buSzPts val="2700"/>
              <a:buChar char="•"/>
            </a:pPr>
            <a:r>
              <a:rPr lang="en-US" sz="2700"/>
              <a:t>Chemical IR comparison of blends to virgin</a:t>
            </a:r>
            <a:endParaRPr sz="2700"/>
          </a:p>
          <a:p>
            <a:pPr marL="457200" lvl="0" indent="-400050" algn="l" rtl="0">
              <a:lnSpc>
                <a:spcPct val="100000"/>
              </a:lnSpc>
              <a:spcBef>
                <a:spcPts val="0"/>
              </a:spcBef>
              <a:spcAft>
                <a:spcPts val="0"/>
              </a:spcAft>
              <a:buSzPts val="2700"/>
              <a:buChar char="•"/>
            </a:pPr>
            <a:r>
              <a:rPr lang="en-US" sz="2700"/>
              <a:t>Binder property comparison</a:t>
            </a:r>
            <a:endParaRPr sz="2700"/>
          </a:p>
          <a:p>
            <a:pPr marL="0" lvl="0" indent="0" algn="l" rtl="0">
              <a:lnSpc>
                <a:spcPct val="100000"/>
              </a:lnSpc>
              <a:spcBef>
                <a:spcPts val="360"/>
              </a:spcBef>
              <a:spcAft>
                <a:spcPts val="0"/>
              </a:spcAft>
              <a:buSzPts val="1800"/>
              <a:buNone/>
            </a:pPr>
            <a:endParaRPr sz="270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Google Shape;415;g124d65000d8_0_1"/>
          <p:cNvSpPr txBox="1">
            <a:spLocks noGrp="1"/>
          </p:cNvSpPr>
          <p:nvPr>
            <p:ph type="title"/>
          </p:nvPr>
        </p:nvSpPr>
        <p:spPr>
          <a:xfrm>
            <a:off x="457200" y="838200"/>
            <a:ext cx="8229600" cy="7161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SzPts val="1800"/>
              <a:buNone/>
            </a:pPr>
            <a:r>
              <a:rPr lang="en-US"/>
              <a:t>Next Phase</a:t>
            </a:r>
            <a:endParaRPr/>
          </a:p>
        </p:txBody>
      </p:sp>
      <p:sp>
        <p:nvSpPr>
          <p:cNvPr id="416" name="Google Shape;416;g124d65000d8_0_1"/>
          <p:cNvSpPr txBox="1">
            <a:spLocks noGrp="1"/>
          </p:cNvSpPr>
          <p:nvPr>
            <p:ph type="body" idx="1"/>
          </p:nvPr>
        </p:nvSpPr>
        <p:spPr>
          <a:xfrm>
            <a:off x="457200" y="1600200"/>
            <a:ext cx="8229600" cy="4526100"/>
          </a:xfrm>
          <a:prstGeom prst="rect">
            <a:avLst/>
          </a:prstGeom>
          <a:noFill/>
          <a:ln>
            <a:noFill/>
          </a:ln>
        </p:spPr>
        <p:txBody>
          <a:bodyPr spcFirstLastPara="1" wrap="square" lIns="91425" tIns="45700" rIns="91425" bIns="45700" anchor="t" anchorCtr="0">
            <a:normAutofit/>
          </a:bodyPr>
          <a:lstStyle/>
          <a:p>
            <a:pPr marL="457200" lvl="0" indent="-374650" algn="l" rtl="0">
              <a:lnSpc>
                <a:spcPct val="100000"/>
              </a:lnSpc>
              <a:spcBef>
                <a:spcPts val="360"/>
              </a:spcBef>
              <a:spcAft>
                <a:spcPts val="0"/>
              </a:spcAft>
              <a:buSzPts val="2300"/>
              <a:buChar char="•"/>
            </a:pPr>
            <a:r>
              <a:rPr lang="en-US" sz="2300"/>
              <a:t>Duplicates </a:t>
            </a:r>
            <a:endParaRPr sz="2300"/>
          </a:p>
          <a:p>
            <a:pPr marL="914400" lvl="1" indent="-361950" algn="l" rtl="0">
              <a:lnSpc>
                <a:spcPct val="100000"/>
              </a:lnSpc>
              <a:spcBef>
                <a:spcPts val="1000"/>
              </a:spcBef>
              <a:spcAft>
                <a:spcPts val="0"/>
              </a:spcAft>
              <a:buSzPts val="2100"/>
              <a:buChar char="–"/>
            </a:pPr>
            <a:r>
              <a:rPr lang="en-US" sz="1900"/>
              <a:t>Results in BMD graph (rut vs. crack vs. rejuvenator dose)</a:t>
            </a:r>
            <a:endParaRPr sz="1900"/>
          </a:p>
          <a:p>
            <a:pPr marL="457200" lvl="0" indent="-374650" algn="l" rtl="0">
              <a:lnSpc>
                <a:spcPct val="100000"/>
              </a:lnSpc>
              <a:spcBef>
                <a:spcPts val="1000"/>
              </a:spcBef>
              <a:spcAft>
                <a:spcPts val="0"/>
              </a:spcAft>
              <a:buSzPts val="2300"/>
              <a:buChar char="•"/>
            </a:pPr>
            <a:r>
              <a:rPr lang="en-US" sz="2300"/>
              <a:t>100% RAP mix</a:t>
            </a:r>
            <a:endParaRPr sz="2300"/>
          </a:p>
          <a:p>
            <a:pPr marL="457200" lvl="0" indent="-374650" algn="l" rtl="0">
              <a:lnSpc>
                <a:spcPct val="100000"/>
              </a:lnSpc>
              <a:spcBef>
                <a:spcPts val="1000"/>
              </a:spcBef>
              <a:spcAft>
                <a:spcPts val="0"/>
              </a:spcAft>
              <a:buSzPts val="2300"/>
              <a:buChar char="•"/>
            </a:pPr>
            <a:r>
              <a:rPr lang="en-US" sz="2300"/>
              <a:t>RA3</a:t>
            </a:r>
            <a:endParaRPr sz="2800"/>
          </a:p>
          <a:p>
            <a:pPr marL="457200" lvl="0" indent="-374650" algn="l" rtl="0">
              <a:lnSpc>
                <a:spcPct val="100000"/>
              </a:lnSpc>
              <a:spcBef>
                <a:spcPts val="2000"/>
              </a:spcBef>
              <a:spcAft>
                <a:spcPts val="1000"/>
              </a:spcAft>
              <a:buSzPts val="2300"/>
              <a:buChar char="•"/>
            </a:pPr>
            <a:r>
              <a:rPr lang="en-US" sz="2300"/>
              <a:t>Next phase determined with data trends</a:t>
            </a:r>
            <a:endParaRPr sz="2300"/>
          </a:p>
        </p:txBody>
      </p:sp>
      <p:pic>
        <p:nvPicPr>
          <p:cNvPr id="417" name="Google Shape;417;g124d65000d8_0_1"/>
          <p:cNvPicPr preferRelativeResize="0"/>
          <p:nvPr/>
        </p:nvPicPr>
        <p:blipFill rotWithShape="1">
          <a:blip r:embed="rId3">
            <a:alphaModFix/>
          </a:blip>
          <a:srcRect l="15434" t="11914" r="15723" b="6810"/>
          <a:stretch/>
        </p:blipFill>
        <p:spPr>
          <a:xfrm>
            <a:off x="5396075" y="4054350"/>
            <a:ext cx="3290725" cy="207195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sp>
        <p:nvSpPr>
          <p:cNvPr id="423" name="Google Shape;423;g124d65000d8_0_7"/>
          <p:cNvSpPr txBox="1"/>
          <p:nvPr/>
        </p:nvSpPr>
        <p:spPr>
          <a:xfrm>
            <a:off x="0" y="3298031"/>
            <a:ext cx="9144000" cy="490500"/>
          </a:xfrm>
          <a:prstGeom prst="rect">
            <a:avLst/>
          </a:prstGeom>
          <a:noFill/>
          <a:ln>
            <a:noFill/>
          </a:ln>
        </p:spPr>
        <p:txBody>
          <a:bodyPr spcFirstLastPara="1" wrap="square" lIns="91425" tIns="45700" rIns="91425" bIns="45700" anchor="t" anchorCtr="0">
            <a:normAutofit/>
          </a:bodyPr>
          <a:lstStyle/>
          <a:p>
            <a:pPr marL="0" marR="0" lvl="0" indent="0" algn="ctr" rtl="0">
              <a:lnSpc>
                <a:spcPct val="100000"/>
              </a:lnSpc>
              <a:spcBef>
                <a:spcPts val="0"/>
              </a:spcBef>
              <a:spcAft>
                <a:spcPts val="0"/>
              </a:spcAft>
              <a:buClr>
                <a:srgbClr val="09347A"/>
              </a:buClr>
              <a:buSzPts val="2400"/>
              <a:buFont typeface="Arial"/>
              <a:buNone/>
            </a:pPr>
            <a:r>
              <a:rPr lang="en-US" sz="2400" b="0" i="0" u="none" strike="noStrike" cap="none">
                <a:solidFill>
                  <a:srgbClr val="09347A"/>
                </a:solidFill>
                <a:latin typeface="Arial"/>
                <a:ea typeface="Arial"/>
                <a:cs typeface="Arial"/>
                <a:sym typeface="Arial"/>
              </a:rPr>
              <a:t>Methodology</a:t>
            </a:r>
            <a:endParaRPr sz="2400" b="0" i="0" u="none" strike="noStrike" cap="none">
              <a:solidFill>
                <a:srgbClr val="09347A"/>
              </a:solidFill>
              <a:latin typeface="Arial"/>
              <a:ea typeface="Arial"/>
              <a:cs typeface="Arial"/>
              <a:sym typeface="Arial"/>
            </a:endParaRPr>
          </a:p>
        </p:txBody>
      </p:sp>
    </p:spTree>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2718" y="817001"/>
            <a:ext cx="1828800" cy="715962"/>
          </a:xfrm>
        </p:spPr>
        <p:txBody>
          <a:bodyPr>
            <a:normAutofit/>
          </a:bodyPr>
          <a:lstStyle/>
          <a:p>
            <a:pPr algn="l"/>
            <a:r>
              <a:rPr lang="en-US" sz="2400" dirty="0">
                <a:latin typeface="Times New Roman" panose="02020603050405020304" pitchFamily="18" charset="0"/>
                <a:cs typeface="Times New Roman" panose="02020603050405020304" pitchFamily="18" charset="0"/>
              </a:rPr>
              <a:t>Introduction</a:t>
            </a:r>
          </a:p>
        </p:txBody>
      </p:sp>
      <p:sp>
        <p:nvSpPr>
          <p:cNvPr id="20" name="Content Placeholder 2">
            <a:extLst>
              <a:ext uri="{FF2B5EF4-FFF2-40B4-BE49-F238E27FC236}">
                <a16:creationId xmlns:a16="http://schemas.microsoft.com/office/drawing/2014/main" id="{104D7FC4-C85B-426B-023A-26B9DF4C9E1E}"/>
              </a:ext>
            </a:extLst>
          </p:cNvPr>
          <p:cNvSpPr txBox="1">
            <a:spLocks/>
          </p:cNvSpPr>
          <p:nvPr/>
        </p:nvSpPr>
        <p:spPr>
          <a:xfrm>
            <a:off x="561064" y="1818377"/>
            <a:ext cx="2077964" cy="473410"/>
          </a:xfrm>
          <a:prstGeom prst="rect">
            <a:avLst/>
          </a:prstGeom>
          <a:noFill/>
          <a:ln>
            <a:solidFill>
              <a:schemeClr val="tx1"/>
            </a:solidFill>
          </a:ln>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lumMod val="90000"/>
                    <a:lumOff val="10000"/>
                  </a:schemeClr>
                </a:solidFill>
                <a:latin typeface="Gotham-Book"/>
                <a:ea typeface="+mn-ea"/>
                <a:cs typeface="Gotham-Book"/>
              </a:defRPr>
            </a:lvl1pPr>
            <a:lvl2pPr marL="742950" indent="-285750" algn="l" defTabSz="914400" rtl="0" eaLnBrk="1" latinLnBrk="0" hangingPunct="1">
              <a:spcBef>
                <a:spcPct val="20000"/>
              </a:spcBef>
              <a:buFont typeface="Arial" pitchFamily="34" charset="0"/>
              <a:buChar char="–"/>
              <a:defRPr sz="2800" kern="1200" cap="none" baseline="0">
                <a:solidFill>
                  <a:schemeClr val="tx1">
                    <a:lumMod val="90000"/>
                    <a:lumOff val="10000"/>
                  </a:schemeClr>
                </a:solidFill>
                <a:latin typeface="Gotham-Book"/>
                <a:ea typeface="+mn-ea"/>
                <a:cs typeface="Gotham-Book"/>
              </a:defRPr>
            </a:lvl2pPr>
            <a:lvl3pPr marL="1143000" indent="-228600" algn="l" defTabSz="914400" rtl="0" eaLnBrk="1" latinLnBrk="0" hangingPunct="1">
              <a:spcBef>
                <a:spcPct val="20000"/>
              </a:spcBef>
              <a:buFont typeface="Arial" pitchFamily="34" charset="0"/>
              <a:buChar char="•"/>
              <a:defRPr sz="2400" kern="1200">
                <a:solidFill>
                  <a:schemeClr val="tx1">
                    <a:lumMod val="90000"/>
                    <a:lumOff val="10000"/>
                  </a:schemeClr>
                </a:solidFill>
                <a:latin typeface="Gotham-Book"/>
                <a:ea typeface="+mn-ea"/>
                <a:cs typeface="Gotham-Book"/>
              </a:defRPr>
            </a:lvl3pPr>
            <a:lvl4pPr marL="1600200" indent="-228600" algn="l" defTabSz="914400" rtl="0" eaLnBrk="1" latinLnBrk="0" hangingPunct="1">
              <a:spcBef>
                <a:spcPct val="20000"/>
              </a:spcBef>
              <a:buFont typeface="Arial" pitchFamily="34" charset="0"/>
              <a:buChar char="–"/>
              <a:defRPr sz="2000" kern="1200">
                <a:solidFill>
                  <a:schemeClr val="tx1">
                    <a:lumMod val="90000"/>
                    <a:lumOff val="10000"/>
                  </a:schemeClr>
                </a:solidFill>
                <a:latin typeface="Gotham-Book"/>
                <a:ea typeface="+mn-ea"/>
                <a:cs typeface="Gotham-Book"/>
              </a:defRPr>
            </a:lvl4pPr>
            <a:lvl5pPr marL="2057400" indent="-228600" algn="l" defTabSz="914400" rtl="0" eaLnBrk="1" latinLnBrk="0" hangingPunct="1">
              <a:spcBef>
                <a:spcPct val="20000"/>
              </a:spcBef>
              <a:buFont typeface="Arial" pitchFamily="34" charset="0"/>
              <a:buChar char="»"/>
              <a:defRPr sz="2000" kern="1200">
                <a:solidFill>
                  <a:schemeClr val="tx1">
                    <a:lumMod val="90000"/>
                    <a:lumOff val="10000"/>
                  </a:schemeClr>
                </a:solidFill>
                <a:latin typeface="Gotham-Book"/>
                <a:ea typeface="+mn-ea"/>
                <a:cs typeface="Gotham-Book"/>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buFont typeface="Arial" pitchFamily="34" charset="0"/>
              <a:buNone/>
            </a:pPr>
            <a:endParaRPr lang="en-US" sz="1000" dirty="0">
              <a:latin typeface="Times New Roman" panose="02020603050405020304" pitchFamily="18" charset="0"/>
              <a:cs typeface="Times New Roman" panose="02020603050405020304" pitchFamily="18" charset="0"/>
            </a:endParaRPr>
          </a:p>
        </p:txBody>
      </p:sp>
      <p:sp>
        <p:nvSpPr>
          <p:cNvPr id="25" name="TextBox 24">
            <a:extLst>
              <a:ext uri="{FF2B5EF4-FFF2-40B4-BE49-F238E27FC236}">
                <a16:creationId xmlns:a16="http://schemas.microsoft.com/office/drawing/2014/main" id="{28DD9F52-D3B6-6FCF-E596-D4C67F0FA9A3}"/>
              </a:ext>
            </a:extLst>
          </p:cNvPr>
          <p:cNvSpPr txBox="1"/>
          <p:nvPr/>
        </p:nvSpPr>
        <p:spPr>
          <a:xfrm>
            <a:off x="561064" y="3502686"/>
            <a:ext cx="7103955" cy="830997"/>
          </a:xfrm>
          <a:prstGeom prst="rect">
            <a:avLst/>
          </a:prstGeom>
          <a:noFill/>
        </p:spPr>
        <p:txBody>
          <a:bodyPr wrap="square" rtlCol="0">
            <a:spAutoFit/>
          </a:bodyPr>
          <a:lstStyle/>
          <a:p>
            <a:pPr marL="0" indent="0" algn="just">
              <a:buFont typeface="Arial" pitchFamily="34" charset="0"/>
              <a:buNone/>
            </a:pPr>
            <a:r>
              <a:rPr lang="en-US" sz="1600" dirty="0">
                <a:solidFill>
                  <a:schemeClr val="tx1"/>
                </a:solidFill>
                <a:latin typeface="Times New Roman" panose="02020603050405020304" pitchFamily="18" charset="0"/>
                <a:cs typeface="Times New Roman" panose="02020603050405020304" pitchFamily="18" charset="0"/>
              </a:rPr>
              <a:t>In 2014, Goodfellow proposed the concept of generative adversarial networks (GANs), which can produce real-like images through a battle between a generator and discriminator.</a:t>
            </a:r>
            <a:endParaRPr lang="en-US" sz="800" dirty="0">
              <a:latin typeface="Times New Roman" panose="02020603050405020304" pitchFamily="18" charset="0"/>
              <a:cs typeface="Times New Roman" panose="02020603050405020304" pitchFamily="18" charset="0"/>
            </a:endParaRPr>
          </a:p>
        </p:txBody>
      </p:sp>
      <p:sp>
        <p:nvSpPr>
          <p:cNvPr id="26" name="TextBox 25">
            <a:extLst>
              <a:ext uri="{FF2B5EF4-FFF2-40B4-BE49-F238E27FC236}">
                <a16:creationId xmlns:a16="http://schemas.microsoft.com/office/drawing/2014/main" id="{CFABAE55-FF76-EB9A-8193-21A4E2164CD7}"/>
              </a:ext>
            </a:extLst>
          </p:cNvPr>
          <p:cNvSpPr txBox="1"/>
          <p:nvPr/>
        </p:nvSpPr>
        <p:spPr>
          <a:xfrm>
            <a:off x="561064" y="4506285"/>
            <a:ext cx="7103955" cy="923330"/>
          </a:xfrm>
          <a:prstGeom prst="rect">
            <a:avLst/>
          </a:prstGeom>
          <a:noFill/>
        </p:spPr>
        <p:txBody>
          <a:bodyPr wrap="square" rtlCol="0">
            <a:spAutoFit/>
          </a:bodyPr>
          <a:lstStyle/>
          <a:p>
            <a:pPr marL="0" indent="0" algn="just">
              <a:buFont typeface="Arial" pitchFamily="34" charset="0"/>
              <a:buNone/>
            </a:pPr>
            <a:r>
              <a:rPr lang="en-US" sz="1800" b="0" i="0" u="none" strike="noStrike" dirty="0">
                <a:solidFill>
                  <a:srgbClr val="000000"/>
                </a:solidFill>
                <a:effectLst/>
                <a:latin typeface="Times New Roman" panose="02020603050405020304" pitchFamily="18" charset="0"/>
              </a:rPr>
              <a:t>Alec Radford proposed deep convolutional generative adversarial networks (DCGANs) based on the conception of GAN, and it showed good representations of images.</a:t>
            </a:r>
            <a:endParaRPr lang="en-US" sz="800" dirty="0">
              <a:latin typeface="Times New Roman" panose="02020603050405020304" pitchFamily="18" charset="0"/>
              <a:cs typeface="Times New Roman" panose="02020603050405020304" pitchFamily="18" charset="0"/>
            </a:endParaRPr>
          </a:p>
        </p:txBody>
      </p:sp>
      <p:sp>
        <p:nvSpPr>
          <p:cNvPr id="27" name="TextBox 26">
            <a:extLst>
              <a:ext uri="{FF2B5EF4-FFF2-40B4-BE49-F238E27FC236}">
                <a16:creationId xmlns:a16="http://schemas.microsoft.com/office/drawing/2014/main" id="{EEE35A0E-1D74-46F7-8675-90893306838F}"/>
              </a:ext>
            </a:extLst>
          </p:cNvPr>
          <p:cNvSpPr txBox="1"/>
          <p:nvPr/>
        </p:nvSpPr>
        <p:spPr>
          <a:xfrm>
            <a:off x="726344" y="1870257"/>
            <a:ext cx="1762214" cy="338554"/>
          </a:xfrm>
          <a:prstGeom prst="rect">
            <a:avLst/>
          </a:prstGeom>
          <a:noFill/>
        </p:spPr>
        <p:txBody>
          <a:bodyPr wrap="square" rtlCol="0">
            <a:spAutoFit/>
          </a:bodyPr>
          <a:lstStyle/>
          <a:p>
            <a:pPr marL="0" indent="0" algn="just">
              <a:buFont typeface="Arial" pitchFamily="34" charset="0"/>
              <a:buNone/>
            </a:pPr>
            <a:r>
              <a:rPr lang="en-US" sz="1600" dirty="0">
                <a:solidFill>
                  <a:schemeClr val="tx1"/>
                </a:solidFill>
                <a:latin typeface="Times New Roman" panose="02020603050405020304" pitchFamily="18" charset="0"/>
                <a:cs typeface="Times New Roman" panose="02020603050405020304" pitchFamily="18" charset="0"/>
              </a:rPr>
              <a:t>Data augmentation</a:t>
            </a:r>
            <a:endParaRPr lang="en-US" sz="800" dirty="0">
              <a:latin typeface="Times New Roman" panose="02020603050405020304" pitchFamily="18" charset="0"/>
              <a:cs typeface="Times New Roman" panose="02020603050405020304" pitchFamily="18" charset="0"/>
            </a:endParaRPr>
          </a:p>
        </p:txBody>
      </p:sp>
      <p:sp>
        <p:nvSpPr>
          <p:cNvPr id="28" name="TextBox 27">
            <a:extLst>
              <a:ext uri="{FF2B5EF4-FFF2-40B4-BE49-F238E27FC236}">
                <a16:creationId xmlns:a16="http://schemas.microsoft.com/office/drawing/2014/main" id="{61B2E136-D752-3B26-8888-B8DE637BEEA0}"/>
              </a:ext>
            </a:extLst>
          </p:cNvPr>
          <p:cNvSpPr txBox="1"/>
          <p:nvPr/>
        </p:nvSpPr>
        <p:spPr>
          <a:xfrm>
            <a:off x="7665019" y="2735867"/>
            <a:ext cx="1597307" cy="338554"/>
          </a:xfrm>
          <a:prstGeom prst="rect">
            <a:avLst/>
          </a:prstGeom>
          <a:noFill/>
        </p:spPr>
        <p:txBody>
          <a:bodyPr wrap="square" rtlCol="0">
            <a:spAutoFit/>
          </a:bodyPr>
          <a:lstStyle/>
          <a:p>
            <a:pPr marL="0" indent="0" algn="just">
              <a:buFont typeface="Arial" pitchFamily="34" charset="0"/>
              <a:buNone/>
            </a:pPr>
            <a:r>
              <a:rPr lang="en-US" sz="1600" dirty="0">
                <a:solidFill>
                  <a:schemeClr val="tx1"/>
                </a:solidFill>
                <a:latin typeface="Times New Roman" panose="02020603050405020304" pitchFamily="18" charset="0"/>
                <a:cs typeface="Times New Roman" panose="02020603050405020304" pitchFamily="18" charset="0"/>
              </a:rPr>
              <a:t>Trad image-Aug</a:t>
            </a:r>
            <a:endParaRPr lang="en-US" sz="800" dirty="0">
              <a:latin typeface="Times New Roman" panose="02020603050405020304" pitchFamily="18" charset="0"/>
              <a:cs typeface="Times New Roman" panose="02020603050405020304" pitchFamily="18" charset="0"/>
            </a:endParaRPr>
          </a:p>
        </p:txBody>
      </p:sp>
      <p:sp>
        <p:nvSpPr>
          <p:cNvPr id="29" name="TextBox 28">
            <a:extLst>
              <a:ext uri="{FF2B5EF4-FFF2-40B4-BE49-F238E27FC236}">
                <a16:creationId xmlns:a16="http://schemas.microsoft.com/office/drawing/2014/main" id="{9C68879C-8FD9-3567-CD08-9DD21F348E5A}"/>
              </a:ext>
            </a:extLst>
          </p:cNvPr>
          <p:cNvSpPr txBox="1"/>
          <p:nvPr/>
        </p:nvSpPr>
        <p:spPr>
          <a:xfrm>
            <a:off x="8173374" y="3618309"/>
            <a:ext cx="730137" cy="338554"/>
          </a:xfrm>
          <a:prstGeom prst="rect">
            <a:avLst/>
          </a:prstGeom>
          <a:noFill/>
        </p:spPr>
        <p:txBody>
          <a:bodyPr wrap="square" rtlCol="0">
            <a:spAutoFit/>
          </a:bodyPr>
          <a:lstStyle/>
          <a:p>
            <a:pPr marL="0" indent="0" algn="just">
              <a:buFont typeface="Arial" pitchFamily="34" charset="0"/>
              <a:buNone/>
            </a:pPr>
            <a:r>
              <a:rPr lang="en-US" sz="1600" dirty="0">
                <a:solidFill>
                  <a:schemeClr val="tx1"/>
                </a:solidFill>
                <a:latin typeface="Times New Roman" panose="02020603050405020304" pitchFamily="18" charset="0"/>
                <a:cs typeface="Times New Roman" panose="02020603050405020304" pitchFamily="18" charset="0"/>
              </a:rPr>
              <a:t>GAN</a:t>
            </a:r>
            <a:endParaRPr lang="en-US" sz="800" dirty="0">
              <a:latin typeface="Times New Roman" panose="02020603050405020304" pitchFamily="18" charset="0"/>
              <a:cs typeface="Times New Roman" panose="02020603050405020304" pitchFamily="18" charset="0"/>
            </a:endParaRPr>
          </a:p>
        </p:txBody>
      </p:sp>
      <p:sp>
        <p:nvSpPr>
          <p:cNvPr id="30" name="TextBox 29">
            <a:extLst>
              <a:ext uri="{FF2B5EF4-FFF2-40B4-BE49-F238E27FC236}">
                <a16:creationId xmlns:a16="http://schemas.microsoft.com/office/drawing/2014/main" id="{F325C977-585C-F4EE-5F77-56104E2041AF}"/>
              </a:ext>
            </a:extLst>
          </p:cNvPr>
          <p:cNvSpPr txBox="1"/>
          <p:nvPr/>
        </p:nvSpPr>
        <p:spPr>
          <a:xfrm>
            <a:off x="8178695" y="4637304"/>
            <a:ext cx="933160" cy="338554"/>
          </a:xfrm>
          <a:prstGeom prst="rect">
            <a:avLst/>
          </a:prstGeom>
          <a:noFill/>
        </p:spPr>
        <p:txBody>
          <a:bodyPr wrap="square" rtlCol="0">
            <a:spAutoFit/>
          </a:bodyPr>
          <a:lstStyle/>
          <a:p>
            <a:pPr marL="0" indent="0" algn="just">
              <a:buFont typeface="Arial" pitchFamily="34" charset="0"/>
              <a:buNone/>
            </a:pPr>
            <a:r>
              <a:rPr lang="en-US" sz="1600" dirty="0">
                <a:solidFill>
                  <a:schemeClr val="tx1"/>
                </a:solidFill>
                <a:latin typeface="Times New Roman" panose="02020603050405020304" pitchFamily="18" charset="0"/>
                <a:cs typeface="Times New Roman" panose="02020603050405020304" pitchFamily="18" charset="0"/>
              </a:rPr>
              <a:t>DCGAN</a:t>
            </a:r>
            <a:endParaRPr lang="en-US" sz="800" dirty="0">
              <a:latin typeface="Times New Roman" panose="02020603050405020304" pitchFamily="18" charset="0"/>
              <a:cs typeface="Times New Roman" panose="02020603050405020304" pitchFamily="18" charset="0"/>
            </a:endParaRPr>
          </a:p>
        </p:txBody>
      </p:sp>
      <p:sp>
        <p:nvSpPr>
          <p:cNvPr id="31" name="TextBox 30">
            <a:extLst>
              <a:ext uri="{FF2B5EF4-FFF2-40B4-BE49-F238E27FC236}">
                <a16:creationId xmlns:a16="http://schemas.microsoft.com/office/drawing/2014/main" id="{DD3896C7-3396-EDB9-159D-DC3DD680F0AF}"/>
              </a:ext>
            </a:extLst>
          </p:cNvPr>
          <p:cNvSpPr txBox="1"/>
          <p:nvPr/>
        </p:nvSpPr>
        <p:spPr>
          <a:xfrm>
            <a:off x="561064" y="2727959"/>
            <a:ext cx="4010936" cy="338554"/>
          </a:xfrm>
          <a:prstGeom prst="rect">
            <a:avLst/>
          </a:prstGeom>
          <a:noFill/>
        </p:spPr>
        <p:txBody>
          <a:bodyPr wrap="square" rtlCol="0">
            <a:spAutoFit/>
          </a:bodyPr>
          <a:lstStyle/>
          <a:p>
            <a:pPr marL="0" indent="0" algn="just">
              <a:buFont typeface="Arial" pitchFamily="34" charset="0"/>
              <a:buNone/>
            </a:pPr>
            <a:r>
              <a:rPr lang="en-US" sz="1600" dirty="0">
                <a:solidFill>
                  <a:schemeClr val="tx1"/>
                </a:solidFill>
                <a:latin typeface="Times New Roman" panose="02020603050405020304" pitchFamily="18" charset="0"/>
                <a:cs typeface="Times New Roman" panose="02020603050405020304" pitchFamily="18" charset="0"/>
              </a:rPr>
              <a:t>Crop, Flip, Adjust brightness, contrast, blur…</a:t>
            </a:r>
            <a:endParaRPr lang="en-US" sz="800" dirty="0">
              <a:latin typeface="Times New Roman" panose="02020603050405020304" pitchFamily="18" charset="0"/>
              <a:cs typeface="Times New Roman" panose="02020603050405020304" pitchFamily="18" charset="0"/>
            </a:endParaRPr>
          </a:p>
        </p:txBody>
      </p:sp>
      <p:sp>
        <p:nvSpPr>
          <p:cNvPr id="7" name="Down Arrow 6">
            <a:extLst>
              <a:ext uri="{FF2B5EF4-FFF2-40B4-BE49-F238E27FC236}">
                <a16:creationId xmlns:a16="http://schemas.microsoft.com/office/drawing/2014/main" id="{728E7E8F-F0D8-4697-EFFE-51EA2B957C8B}"/>
              </a:ext>
            </a:extLst>
          </p:cNvPr>
          <p:cNvSpPr/>
          <p:nvPr/>
        </p:nvSpPr>
        <p:spPr>
          <a:xfrm>
            <a:off x="8371075" y="3214095"/>
            <a:ext cx="289367" cy="22281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Down Arrow 31">
            <a:extLst>
              <a:ext uri="{FF2B5EF4-FFF2-40B4-BE49-F238E27FC236}">
                <a16:creationId xmlns:a16="http://schemas.microsoft.com/office/drawing/2014/main" id="{9365DC51-5A2D-327E-6962-C261EC5F74EB}"/>
              </a:ext>
            </a:extLst>
          </p:cNvPr>
          <p:cNvSpPr/>
          <p:nvPr/>
        </p:nvSpPr>
        <p:spPr>
          <a:xfrm>
            <a:off x="8393758" y="4185677"/>
            <a:ext cx="289367" cy="22281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4284732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sp>
        <p:nvSpPr>
          <p:cNvPr id="429" name="Google Shape;429;g125a2ab13d3_0_0"/>
          <p:cNvSpPr txBox="1">
            <a:spLocks noGrp="1"/>
          </p:cNvSpPr>
          <p:nvPr>
            <p:ph type="title"/>
          </p:nvPr>
        </p:nvSpPr>
        <p:spPr>
          <a:xfrm>
            <a:off x="457200" y="838200"/>
            <a:ext cx="8229600" cy="7161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SzPts val="1800"/>
              <a:buNone/>
            </a:pPr>
            <a:r>
              <a:rPr lang="en-US"/>
              <a:t>Standards and Process</a:t>
            </a:r>
            <a:endParaRPr/>
          </a:p>
        </p:txBody>
      </p:sp>
      <p:sp>
        <p:nvSpPr>
          <p:cNvPr id="430" name="Google Shape;430;g125a2ab13d3_0_0"/>
          <p:cNvSpPr txBox="1">
            <a:spLocks noGrp="1"/>
          </p:cNvSpPr>
          <p:nvPr>
            <p:ph type="body" idx="1"/>
          </p:nvPr>
        </p:nvSpPr>
        <p:spPr>
          <a:xfrm>
            <a:off x="171451" y="1600200"/>
            <a:ext cx="8810624" cy="4526100"/>
          </a:xfrm>
          <a:prstGeom prst="rect">
            <a:avLst/>
          </a:prstGeom>
          <a:noFill/>
          <a:ln>
            <a:noFill/>
          </a:ln>
        </p:spPr>
        <p:txBody>
          <a:bodyPr spcFirstLastPara="1" wrap="square" lIns="91425" tIns="45700" rIns="91425" bIns="45700" anchor="t" anchorCtr="0">
            <a:normAutofit/>
          </a:bodyPr>
          <a:lstStyle/>
          <a:p>
            <a:pPr marL="457200" lvl="0" indent="-361950" algn="l" rtl="0">
              <a:lnSpc>
                <a:spcPct val="100000"/>
              </a:lnSpc>
              <a:spcBef>
                <a:spcPts val="360"/>
              </a:spcBef>
              <a:spcAft>
                <a:spcPts val="0"/>
              </a:spcAft>
              <a:buSzPts val="2100"/>
              <a:buChar char="•"/>
            </a:pPr>
            <a:r>
              <a:rPr lang="en-US" sz="2300"/>
              <a:t>Short Term Sample Conditioning -</a:t>
            </a:r>
            <a:endParaRPr sz="2300"/>
          </a:p>
          <a:p>
            <a:pPr marL="914400" lvl="1" indent="-361950" algn="l" rtl="0">
              <a:lnSpc>
                <a:spcPct val="100000"/>
              </a:lnSpc>
              <a:spcBef>
                <a:spcPts val="360"/>
              </a:spcBef>
              <a:spcAft>
                <a:spcPts val="0"/>
              </a:spcAft>
              <a:buSzPts val="2100"/>
              <a:buChar char="–"/>
            </a:pPr>
            <a:r>
              <a:rPr lang="en-US" sz="2300"/>
              <a:t>AASHTO T 324 =&gt; AASHTO R 30 =&gt; AASHTO 312</a:t>
            </a:r>
            <a:endParaRPr sz="2300"/>
          </a:p>
          <a:p>
            <a:pPr marL="457200" lvl="0" indent="-361950" algn="l" rtl="0">
              <a:lnSpc>
                <a:spcPct val="100000"/>
              </a:lnSpc>
              <a:spcBef>
                <a:spcPts val="1000"/>
              </a:spcBef>
              <a:spcAft>
                <a:spcPts val="0"/>
              </a:spcAft>
              <a:buSzPts val="2100"/>
              <a:buChar char="•"/>
            </a:pPr>
            <a:r>
              <a:rPr lang="en-US" sz="2300"/>
              <a:t>SuperPave Volumetric Mix Design - AASHTO M 323, R 35 -17</a:t>
            </a:r>
            <a:endParaRPr sz="2300"/>
          </a:p>
          <a:p>
            <a:pPr marL="457200" lvl="0" indent="-361950" algn="l" rtl="0">
              <a:lnSpc>
                <a:spcPct val="100000"/>
              </a:lnSpc>
              <a:spcBef>
                <a:spcPts val="1000"/>
              </a:spcBef>
              <a:spcAft>
                <a:spcPts val="0"/>
              </a:spcAft>
              <a:buSzPts val="2100"/>
              <a:buChar char="•"/>
            </a:pPr>
            <a:r>
              <a:rPr lang="en-US" sz="2300"/>
              <a:t>Theoretical Max Specific Gravity (Gmm) - AASHTO T 290-20</a:t>
            </a:r>
            <a:endParaRPr sz="2300"/>
          </a:p>
          <a:p>
            <a:pPr marL="457200" lvl="0" indent="-361950" algn="l" rtl="0">
              <a:lnSpc>
                <a:spcPct val="100000"/>
              </a:lnSpc>
              <a:spcBef>
                <a:spcPts val="1000"/>
              </a:spcBef>
              <a:spcAft>
                <a:spcPts val="0"/>
              </a:spcAft>
              <a:buSzPts val="2100"/>
              <a:buChar char="•"/>
            </a:pPr>
            <a:r>
              <a:rPr lang="en-US" sz="2300"/>
              <a:t>Superpave Gyratory Compactor - AASHTO T312-19</a:t>
            </a:r>
            <a:endParaRPr sz="2300"/>
          </a:p>
          <a:p>
            <a:pPr marL="457200" lvl="0" indent="-361950" algn="l" rtl="0">
              <a:lnSpc>
                <a:spcPct val="100000"/>
              </a:lnSpc>
              <a:spcBef>
                <a:spcPts val="1000"/>
              </a:spcBef>
              <a:spcAft>
                <a:spcPts val="0"/>
              </a:spcAft>
              <a:buSzPts val="2100"/>
              <a:buChar char="•"/>
            </a:pPr>
            <a:r>
              <a:rPr lang="en-US" sz="2300"/>
              <a:t>Hamburg Wheel Tracking Test - AASHTO T 324-19</a:t>
            </a:r>
            <a:endParaRPr sz="2300"/>
          </a:p>
          <a:p>
            <a:pPr marL="457200" lvl="0" indent="-361950" algn="l" rtl="0">
              <a:lnSpc>
                <a:spcPct val="100000"/>
              </a:lnSpc>
              <a:spcBef>
                <a:spcPts val="1000"/>
              </a:spcBef>
              <a:spcAft>
                <a:spcPts val="0"/>
              </a:spcAft>
              <a:buSzPts val="2100"/>
              <a:buChar char="•"/>
            </a:pPr>
            <a:r>
              <a:rPr lang="en-US" sz="2300"/>
              <a:t>Cracking Tolerance Index @ Intermediate Temperature - ASTM D8225 - 19</a:t>
            </a:r>
            <a:endParaRPr sz="2300"/>
          </a:p>
          <a:p>
            <a:pPr marL="0" lvl="0" indent="0" algn="l" rtl="0">
              <a:lnSpc>
                <a:spcPct val="100000"/>
              </a:lnSpc>
              <a:spcBef>
                <a:spcPts val="360"/>
              </a:spcBef>
              <a:spcAft>
                <a:spcPts val="0"/>
              </a:spcAft>
              <a:buSzPts val="1800"/>
              <a:buNone/>
            </a:pPr>
            <a:endParaRPr sz="210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35"/>
        <p:cNvGrpSpPr/>
        <p:nvPr/>
      </p:nvGrpSpPr>
      <p:grpSpPr>
        <a:xfrm>
          <a:off x="0" y="0"/>
          <a:ext cx="0" cy="0"/>
          <a:chOff x="0" y="0"/>
          <a:chExt cx="0" cy="0"/>
        </a:xfrm>
      </p:grpSpPr>
      <p:sp>
        <p:nvSpPr>
          <p:cNvPr id="436" name="Google Shape;436;g127cee21013_0_43"/>
          <p:cNvSpPr txBox="1">
            <a:spLocks noGrp="1"/>
          </p:cNvSpPr>
          <p:nvPr>
            <p:ph type="title"/>
          </p:nvPr>
        </p:nvSpPr>
        <p:spPr>
          <a:xfrm>
            <a:off x="457200" y="838200"/>
            <a:ext cx="8229600" cy="7161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US"/>
              <a:t>Aggregate &amp; RAP Batching</a:t>
            </a:r>
            <a:endParaRPr/>
          </a:p>
        </p:txBody>
      </p:sp>
      <p:sp>
        <p:nvSpPr>
          <p:cNvPr id="437" name="Google Shape;437;g127cee21013_0_43"/>
          <p:cNvSpPr txBox="1">
            <a:spLocks noGrp="1"/>
          </p:cNvSpPr>
          <p:nvPr>
            <p:ph type="body" idx="1"/>
          </p:nvPr>
        </p:nvSpPr>
        <p:spPr>
          <a:xfrm>
            <a:off x="457200" y="1600200"/>
            <a:ext cx="4356000" cy="4526100"/>
          </a:xfrm>
          <a:prstGeom prst="rect">
            <a:avLst/>
          </a:prstGeom>
        </p:spPr>
        <p:txBody>
          <a:bodyPr spcFirstLastPara="1" wrap="square" lIns="91425" tIns="45700" rIns="91425" bIns="45700" anchor="t" anchorCtr="0">
            <a:normAutofit/>
          </a:bodyPr>
          <a:lstStyle/>
          <a:p>
            <a:pPr marL="457200" lvl="0" indent="-342900" algn="l" rtl="0">
              <a:spcBef>
                <a:spcPts val="360"/>
              </a:spcBef>
              <a:spcAft>
                <a:spcPts val="0"/>
              </a:spcAft>
              <a:buSzPts val="1800"/>
              <a:buChar char="•"/>
            </a:pPr>
            <a:r>
              <a:rPr lang="en-US" sz="2700"/>
              <a:t>Virgin Preparation</a:t>
            </a:r>
            <a:endParaRPr sz="2700"/>
          </a:p>
          <a:p>
            <a:pPr marL="914400" lvl="1" indent="-374650" algn="l" rtl="0">
              <a:spcBef>
                <a:spcPts val="360"/>
              </a:spcBef>
              <a:spcAft>
                <a:spcPts val="0"/>
              </a:spcAft>
              <a:buSzPts val="2300"/>
              <a:buChar char="–"/>
            </a:pPr>
            <a:r>
              <a:rPr lang="en-US" sz="2300"/>
              <a:t>Sieved (Particle Size Distribution)</a:t>
            </a:r>
            <a:endParaRPr sz="2300"/>
          </a:p>
          <a:p>
            <a:pPr marL="914400" lvl="1" indent="-374650" algn="l" rtl="0">
              <a:spcBef>
                <a:spcPts val="360"/>
              </a:spcBef>
              <a:spcAft>
                <a:spcPts val="0"/>
              </a:spcAft>
              <a:buSzPts val="2300"/>
              <a:buChar char="–"/>
            </a:pPr>
            <a:r>
              <a:rPr lang="en-US" sz="2300"/>
              <a:t>½”, ⅜”, No. 4, 8, 16, 30, 50, 100, 200, P200</a:t>
            </a:r>
            <a:endParaRPr sz="2300"/>
          </a:p>
          <a:p>
            <a:pPr marL="914400" lvl="0" indent="0" algn="l" rtl="0">
              <a:spcBef>
                <a:spcPts val="360"/>
              </a:spcBef>
              <a:spcAft>
                <a:spcPts val="0"/>
              </a:spcAft>
              <a:buNone/>
            </a:pPr>
            <a:endParaRPr sz="2300"/>
          </a:p>
          <a:p>
            <a:pPr marL="457200" lvl="0" indent="-342900" algn="l" rtl="0">
              <a:spcBef>
                <a:spcPts val="360"/>
              </a:spcBef>
              <a:spcAft>
                <a:spcPts val="0"/>
              </a:spcAft>
              <a:buSzPts val="1800"/>
              <a:buChar char="•"/>
            </a:pPr>
            <a:r>
              <a:rPr lang="en-US" sz="2700"/>
              <a:t>RAP Preparation</a:t>
            </a:r>
            <a:endParaRPr sz="2300"/>
          </a:p>
          <a:p>
            <a:pPr marL="914400" lvl="1" indent="-374650" algn="l" rtl="0">
              <a:spcBef>
                <a:spcPts val="360"/>
              </a:spcBef>
              <a:spcAft>
                <a:spcPts val="0"/>
              </a:spcAft>
              <a:buSzPts val="2300"/>
              <a:buChar char="–"/>
            </a:pPr>
            <a:r>
              <a:rPr lang="en-US" sz="2300"/>
              <a:t>RAP- CA (</a:t>
            </a:r>
            <a:r>
              <a:rPr lang="en-US" sz="2300" u="sng"/>
              <a:t>&gt; </a:t>
            </a:r>
            <a:r>
              <a:rPr lang="en-US" sz="2300"/>
              <a:t>No.4), FA (&lt;No.4)</a:t>
            </a:r>
            <a:endParaRPr sz="2300"/>
          </a:p>
          <a:p>
            <a:pPr marL="914400" lvl="1" indent="-374650" algn="l" rtl="0">
              <a:spcBef>
                <a:spcPts val="360"/>
              </a:spcBef>
              <a:spcAft>
                <a:spcPts val="0"/>
              </a:spcAft>
              <a:buSzPts val="2300"/>
              <a:buChar char="–"/>
            </a:pPr>
            <a:r>
              <a:rPr lang="en-US" sz="2300"/>
              <a:t>RAP mix, size down, and APEX</a:t>
            </a:r>
            <a:endParaRPr/>
          </a:p>
        </p:txBody>
      </p:sp>
      <p:pic>
        <p:nvPicPr>
          <p:cNvPr id="438" name="Google Shape;438;g127cee21013_0_43"/>
          <p:cNvPicPr preferRelativeResize="0"/>
          <p:nvPr/>
        </p:nvPicPr>
        <p:blipFill rotWithShape="1">
          <a:blip r:embed="rId3">
            <a:alphaModFix/>
          </a:blip>
          <a:srcRect t="7689"/>
          <a:stretch/>
        </p:blipFill>
        <p:spPr>
          <a:xfrm>
            <a:off x="5476425" y="4298125"/>
            <a:ext cx="3399925" cy="1950326"/>
          </a:xfrm>
          <a:prstGeom prst="rect">
            <a:avLst/>
          </a:prstGeom>
          <a:noFill/>
          <a:ln>
            <a:noFill/>
          </a:ln>
        </p:spPr>
      </p:pic>
      <p:pic>
        <p:nvPicPr>
          <p:cNvPr id="439" name="Google Shape;439;g127cee21013_0_43"/>
          <p:cNvPicPr preferRelativeResize="0"/>
          <p:nvPr/>
        </p:nvPicPr>
        <p:blipFill>
          <a:blip r:embed="rId4">
            <a:alphaModFix/>
          </a:blip>
          <a:stretch>
            <a:fillRect/>
          </a:stretch>
        </p:blipFill>
        <p:spPr>
          <a:xfrm>
            <a:off x="5908425" y="1658239"/>
            <a:ext cx="2535937" cy="2535937"/>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sp>
        <p:nvSpPr>
          <p:cNvPr id="444" name="Google Shape;444;p12"/>
          <p:cNvSpPr txBox="1">
            <a:spLocks noGrp="1"/>
          </p:cNvSpPr>
          <p:nvPr>
            <p:ph type="title"/>
          </p:nvPr>
        </p:nvSpPr>
        <p:spPr>
          <a:xfrm>
            <a:off x="457200" y="838200"/>
            <a:ext cx="8229600" cy="715962"/>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rgbClr val="09347A"/>
              </a:buClr>
              <a:buSzPts val="1800"/>
              <a:buNone/>
            </a:pPr>
            <a:r>
              <a:rPr lang="en-US"/>
              <a:t>Sample Preparation</a:t>
            </a:r>
            <a:endParaRPr/>
          </a:p>
        </p:txBody>
      </p:sp>
      <p:sp>
        <p:nvSpPr>
          <p:cNvPr id="445" name="Google Shape;445;p12"/>
          <p:cNvSpPr txBox="1">
            <a:spLocks noGrp="1"/>
          </p:cNvSpPr>
          <p:nvPr>
            <p:ph type="body" idx="1"/>
          </p:nvPr>
        </p:nvSpPr>
        <p:spPr>
          <a:xfrm>
            <a:off x="457200" y="1600200"/>
            <a:ext cx="8229600" cy="4526100"/>
          </a:xfrm>
          <a:prstGeom prst="rect">
            <a:avLst/>
          </a:prstGeom>
          <a:noFill/>
          <a:ln>
            <a:noFill/>
          </a:ln>
        </p:spPr>
        <p:txBody>
          <a:bodyPr spcFirstLastPara="1" wrap="square" lIns="91425" tIns="45700" rIns="91425" bIns="45700" anchor="t" anchorCtr="0">
            <a:normAutofit/>
          </a:bodyPr>
          <a:lstStyle/>
          <a:p>
            <a:pPr marL="457200" lvl="0" indent="-342900" algn="l" rtl="0">
              <a:lnSpc>
                <a:spcPct val="100000"/>
              </a:lnSpc>
              <a:spcBef>
                <a:spcPts val="360"/>
              </a:spcBef>
              <a:spcAft>
                <a:spcPts val="0"/>
              </a:spcAft>
              <a:buClr>
                <a:srgbClr val="30302C"/>
              </a:buClr>
              <a:buSzPts val="1800"/>
              <a:buChar char="•"/>
            </a:pPr>
            <a:r>
              <a:rPr lang="en-US" sz="2700"/>
              <a:t>Pre-conditioning - 2 hrs</a:t>
            </a:r>
            <a:endParaRPr/>
          </a:p>
          <a:p>
            <a:pPr marL="457200" lvl="0" indent="-342900" algn="l" rtl="0">
              <a:lnSpc>
                <a:spcPct val="100000"/>
              </a:lnSpc>
              <a:spcBef>
                <a:spcPts val="360"/>
              </a:spcBef>
              <a:spcAft>
                <a:spcPts val="0"/>
              </a:spcAft>
              <a:buClr>
                <a:srgbClr val="30302C"/>
              </a:buClr>
              <a:buSzPts val="1800"/>
              <a:buChar char="•"/>
            </a:pPr>
            <a:r>
              <a:rPr lang="en-US" sz="2700"/>
              <a:t>Mixing</a:t>
            </a:r>
            <a:endParaRPr/>
          </a:p>
          <a:p>
            <a:pPr marL="457200" lvl="0" indent="-342900" algn="l" rtl="0">
              <a:lnSpc>
                <a:spcPct val="100000"/>
              </a:lnSpc>
              <a:spcBef>
                <a:spcPts val="360"/>
              </a:spcBef>
              <a:spcAft>
                <a:spcPts val="0"/>
              </a:spcAft>
              <a:buClr>
                <a:srgbClr val="30302C"/>
              </a:buClr>
              <a:buSzPts val="1800"/>
              <a:buChar char="•"/>
            </a:pPr>
            <a:r>
              <a:rPr lang="en-US" sz="2700"/>
              <a:t>Conditioning - 4 hrs</a:t>
            </a:r>
            <a:endParaRPr/>
          </a:p>
          <a:p>
            <a:pPr marL="457200" lvl="0" indent="-342900" algn="l" rtl="0">
              <a:lnSpc>
                <a:spcPct val="100000"/>
              </a:lnSpc>
              <a:spcBef>
                <a:spcPts val="360"/>
              </a:spcBef>
              <a:spcAft>
                <a:spcPts val="0"/>
              </a:spcAft>
              <a:buClr>
                <a:srgbClr val="30302C"/>
              </a:buClr>
              <a:buSzPts val="1800"/>
              <a:buChar char="•"/>
            </a:pPr>
            <a:r>
              <a:rPr lang="en-US" sz="2700"/>
              <a:t>Compaction</a:t>
            </a:r>
            <a:endParaRPr/>
          </a:p>
          <a:p>
            <a:pPr marL="457200" lvl="0" indent="-342900" algn="l" rtl="0">
              <a:lnSpc>
                <a:spcPct val="100000"/>
              </a:lnSpc>
              <a:spcBef>
                <a:spcPts val="360"/>
              </a:spcBef>
              <a:spcAft>
                <a:spcPts val="0"/>
              </a:spcAft>
              <a:buClr>
                <a:srgbClr val="30302C"/>
              </a:buClr>
              <a:buSzPts val="1800"/>
              <a:buChar char="•"/>
            </a:pPr>
            <a:r>
              <a:rPr lang="en-US" sz="2700"/>
              <a:t>Volumetrics check</a:t>
            </a:r>
            <a:endParaRPr/>
          </a:p>
          <a:p>
            <a:pPr marL="457200" lvl="0" indent="-342900" algn="l" rtl="0">
              <a:lnSpc>
                <a:spcPct val="100000"/>
              </a:lnSpc>
              <a:spcBef>
                <a:spcPts val="360"/>
              </a:spcBef>
              <a:spcAft>
                <a:spcPts val="0"/>
              </a:spcAft>
              <a:buClr>
                <a:srgbClr val="30302C"/>
              </a:buClr>
              <a:buSzPts val="1800"/>
              <a:buChar char="•"/>
            </a:pPr>
            <a:r>
              <a:rPr lang="en-US" sz="2700"/>
              <a:t>Testing</a:t>
            </a:r>
            <a:endParaRPr/>
          </a:p>
        </p:txBody>
      </p:sp>
      <p:pic>
        <p:nvPicPr>
          <p:cNvPr id="446" name="Google Shape;446;p12"/>
          <p:cNvPicPr preferRelativeResize="0"/>
          <p:nvPr/>
        </p:nvPicPr>
        <p:blipFill>
          <a:blip r:embed="rId3">
            <a:alphaModFix/>
          </a:blip>
          <a:stretch>
            <a:fillRect/>
          </a:stretch>
        </p:blipFill>
        <p:spPr>
          <a:xfrm>
            <a:off x="6193200" y="1670650"/>
            <a:ext cx="2747550" cy="309980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451"/>
        <p:cNvGrpSpPr/>
        <p:nvPr/>
      </p:nvGrpSpPr>
      <p:grpSpPr>
        <a:xfrm>
          <a:off x="0" y="0"/>
          <a:ext cx="0" cy="0"/>
          <a:chOff x="0" y="0"/>
          <a:chExt cx="0" cy="0"/>
        </a:xfrm>
      </p:grpSpPr>
      <p:sp>
        <p:nvSpPr>
          <p:cNvPr id="452" name="Google Shape;452;g125a2ab13d3_0_6"/>
          <p:cNvSpPr txBox="1">
            <a:spLocks noGrp="1"/>
          </p:cNvSpPr>
          <p:nvPr>
            <p:ph type="title"/>
          </p:nvPr>
        </p:nvSpPr>
        <p:spPr>
          <a:xfrm>
            <a:off x="457200" y="838200"/>
            <a:ext cx="8229600" cy="7161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SzPts val="1800"/>
              <a:buNone/>
            </a:pPr>
            <a:r>
              <a:rPr lang="en-US"/>
              <a:t>Performance Testing HWTT</a:t>
            </a:r>
            <a:endParaRPr/>
          </a:p>
        </p:txBody>
      </p:sp>
      <p:sp>
        <p:nvSpPr>
          <p:cNvPr id="453" name="Google Shape;453;g125a2ab13d3_0_6"/>
          <p:cNvSpPr txBox="1">
            <a:spLocks noGrp="1"/>
          </p:cNvSpPr>
          <p:nvPr>
            <p:ph type="body" idx="1"/>
          </p:nvPr>
        </p:nvSpPr>
        <p:spPr>
          <a:xfrm>
            <a:off x="457200" y="1600200"/>
            <a:ext cx="4562475" cy="4526100"/>
          </a:xfrm>
          <a:prstGeom prst="rect">
            <a:avLst/>
          </a:prstGeom>
          <a:noFill/>
          <a:ln>
            <a:noFill/>
          </a:ln>
        </p:spPr>
        <p:txBody>
          <a:bodyPr spcFirstLastPara="1" wrap="square" lIns="91425" tIns="45700" rIns="91425" bIns="45700" anchor="t" anchorCtr="0">
            <a:normAutofit/>
          </a:bodyPr>
          <a:lstStyle/>
          <a:p>
            <a:pPr marL="457200" lvl="0" indent="-342900" algn="l" rtl="0">
              <a:lnSpc>
                <a:spcPct val="100000"/>
              </a:lnSpc>
              <a:spcBef>
                <a:spcPts val="360"/>
              </a:spcBef>
              <a:spcAft>
                <a:spcPts val="0"/>
              </a:spcAft>
              <a:buSzPts val="1800"/>
              <a:buChar char="•"/>
            </a:pPr>
            <a:r>
              <a:rPr lang="en-US" sz="2700"/>
              <a:t>HWTT:</a:t>
            </a:r>
            <a:endParaRPr sz="2700"/>
          </a:p>
          <a:p>
            <a:pPr marL="914400" lvl="1" indent="-311150" algn="l" rtl="0">
              <a:lnSpc>
                <a:spcPct val="100000"/>
              </a:lnSpc>
              <a:spcBef>
                <a:spcPts val="1000"/>
              </a:spcBef>
              <a:spcAft>
                <a:spcPts val="0"/>
              </a:spcAft>
              <a:buSzPts val="1300"/>
              <a:buChar char="–"/>
            </a:pPr>
            <a:r>
              <a:rPr lang="en-US" sz="2300"/>
              <a:t>Rut depth (mm) &lt; 10mm in 15,000 passes</a:t>
            </a:r>
            <a:endParaRPr/>
          </a:p>
          <a:p>
            <a:pPr marL="914400" lvl="1" indent="-311150" algn="l" rtl="0">
              <a:lnSpc>
                <a:spcPct val="100000"/>
              </a:lnSpc>
              <a:spcBef>
                <a:spcPts val="1000"/>
              </a:spcBef>
              <a:spcAft>
                <a:spcPts val="0"/>
              </a:spcAft>
              <a:buSzPts val="1300"/>
              <a:buChar char="–"/>
            </a:pPr>
            <a:r>
              <a:rPr lang="en-US" sz="2300"/>
              <a:t>Rut resistance</a:t>
            </a:r>
            <a:endParaRPr sz="2300"/>
          </a:p>
          <a:p>
            <a:pPr marL="914400" lvl="1" indent="-374650" algn="l" rtl="0">
              <a:lnSpc>
                <a:spcPct val="100000"/>
              </a:lnSpc>
              <a:spcBef>
                <a:spcPts val="0"/>
              </a:spcBef>
              <a:spcAft>
                <a:spcPts val="0"/>
              </a:spcAft>
              <a:buSzPts val="2300"/>
              <a:buChar char="–"/>
            </a:pPr>
            <a:r>
              <a:rPr lang="en-US" sz="2300"/>
              <a:t>Stripping Inflection Point</a:t>
            </a:r>
            <a:endParaRPr sz="2300"/>
          </a:p>
          <a:p>
            <a:pPr marL="914400" lvl="1" indent="-374650" algn="l" rtl="0">
              <a:lnSpc>
                <a:spcPct val="100000"/>
              </a:lnSpc>
              <a:spcBef>
                <a:spcPts val="0"/>
              </a:spcBef>
              <a:spcAft>
                <a:spcPts val="0"/>
              </a:spcAft>
              <a:buSzPts val="2300"/>
              <a:buChar char="–"/>
            </a:pPr>
            <a:r>
              <a:rPr lang="en-US" sz="2300"/>
              <a:t>Permanent strain</a:t>
            </a:r>
            <a:endParaRPr sz="2300"/>
          </a:p>
          <a:p>
            <a:pPr marL="1371600" lvl="2" indent="-374650" algn="l" rtl="0">
              <a:lnSpc>
                <a:spcPct val="100000"/>
              </a:lnSpc>
              <a:spcBef>
                <a:spcPts val="0"/>
              </a:spcBef>
              <a:spcAft>
                <a:spcPts val="0"/>
              </a:spcAft>
              <a:buSzPts val="2300"/>
              <a:buChar char="•"/>
            </a:pPr>
            <a:r>
              <a:rPr lang="en-US" sz="2300"/>
              <a:t>Creep &amp; Damage stage of loading</a:t>
            </a:r>
            <a:endParaRPr sz="2300"/>
          </a:p>
        </p:txBody>
      </p:sp>
      <p:pic>
        <p:nvPicPr>
          <p:cNvPr id="454" name="Google Shape;454;g125a2ab13d3_0_6" descr="Relationship between the HWTT rut depth and load cycles. | Download  Scientific Diagram"/>
          <p:cNvPicPr preferRelativeResize="0"/>
          <p:nvPr/>
        </p:nvPicPr>
        <p:blipFill rotWithShape="1">
          <a:blip r:embed="rId3">
            <a:alphaModFix/>
          </a:blip>
          <a:srcRect/>
          <a:stretch/>
        </p:blipFill>
        <p:spPr>
          <a:xfrm>
            <a:off x="4731215" y="3429001"/>
            <a:ext cx="4260385" cy="2676524"/>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459"/>
        <p:cNvGrpSpPr/>
        <p:nvPr/>
      </p:nvGrpSpPr>
      <p:grpSpPr>
        <a:xfrm>
          <a:off x="0" y="0"/>
          <a:ext cx="0" cy="0"/>
          <a:chOff x="0" y="0"/>
          <a:chExt cx="0" cy="0"/>
        </a:xfrm>
      </p:grpSpPr>
      <p:sp>
        <p:nvSpPr>
          <p:cNvPr id="460" name="Google Shape;460;g127cee21013_0_56"/>
          <p:cNvSpPr txBox="1">
            <a:spLocks noGrp="1"/>
          </p:cNvSpPr>
          <p:nvPr>
            <p:ph type="title"/>
          </p:nvPr>
        </p:nvSpPr>
        <p:spPr>
          <a:xfrm>
            <a:off x="457200" y="838200"/>
            <a:ext cx="8229600" cy="7161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US"/>
              <a:t>Performance Testing IDEAL-CT</a:t>
            </a:r>
            <a:endParaRPr/>
          </a:p>
        </p:txBody>
      </p:sp>
      <p:sp>
        <p:nvSpPr>
          <p:cNvPr id="461" name="Google Shape;461;g127cee21013_0_56"/>
          <p:cNvSpPr txBox="1">
            <a:spLocks noGrp="1"/>
          </p:cNvSpPr>
          <p:nvPr>
            <p:ph type="body" idx="1"/>
          </p:nvPr>
        </p:nvSpPr>
        <p:spPr>
          <a:xfrm>
            <a:off x="457200" y="1600200"/>
            <a:ext cx="8229600" cy="4758000"/>
          </a:xfrm>
          <a:prstGeom prst="rect">
            <a:avLst/>
          </a:prstGeom>
        </p:spPr>
        <p:txBody>
          <a:bodyPr spcFirstLastPara="1" wrap="square" lIns="91425" tIns="45700" rIns="91425" bIns="45700" anchor="t" anchorCtr="0">
            <a:normAutofit/>
          </a:bodyPr>
          <a:lstStyle/>
          <a:p>
            <a:pPr marL="457200" lvl="0" indent="-342900" algn="l" rtl="0">
              <a:spcBef>
                <a:spcPts val="360"/>
              </a:spcBef>
              <a:spcAft>
                <a:spcPts val="0"/>
              </a:spcAft>
              <a:buSzPts val="1800"/>
              <a:buChar char="•"/>
            </a:pPr>
            <a:r>
              <a:rPr lang="en-US" sz="2700"/>
              <a:t>CTindex</a:t>
            </a:r>
            <a:endParaRPr sz="2700"/>
          </a:p>
          <a:p>
            <a:pPr marL="914400" lvl="1" indent="-374650" algn="l" rtl="0">
              <a:spcBef>
                <a:spcPts val="360"/>
              </a:spcBef>
              <a:spcAft>
                <a:spcPts val="0"/>
              </a:spcAft>
              <a:buSzPts val="2300"/>
              <a:buChar char="–"/>
            </a:pPr>
            <a:r>
              <a:rPr lang="en-US" sz="2300"/>
              <a:t>Fracture Energy</a:t>
            </a:r>
            <a:endParaRPr sz="2300"/>
          </a:p>
          <a:p>
            <a:pPr marL="914400" lvl="1" indent="-374650" algn="l" rtl="0">
              <a:spcBef>
                <a:spcPts val="360"/>
              </a:spcBef>
              <a:spcAft>
                <a:spcPts val="0"/>
              </a:spcAft>
              <a:buSzPts val="2300"/>
              <a:buChar char="–"/>
            </a:pPr>
            <a:r>
              <a:rPr lang="en-US" sz="2300"/>
              <a:t>Applied Load</a:t>
            </a:r>
            <a:endParaRPr sz="2300"/>
          </a:p>
          <a:p>
            <a:pPr marL="914400" lvl="1" indent="-374650" algn="l" rtl="0">
              <a:spcBef>
                <a:spcPts val="360"/>
              </a:spcBef>
              <a:spcAft>
                <a:spcPts val="0"/>
              </a:spcAft>
              <a:buSzPts val="2300"/>
              <a:buChar char="–"/>
            </a:pPr>
            <a:r>
              <a:rPr lang="en-US" sz="2300"/>
              <a:t>Vertical deformation (mm)</a:t>
            </a:r>
            <a:endParaRPr sz="2300"/>
          </a:p>
          <a:p>
            <a:pPr marL="914400" lvl="1" indent="-374650" algn="l" rtl="0">
              <a:spcBef>
                <a:spcPts val="360"/>
              </a:spcBef>
              <a:spcAft>
                <a:spcPts val="0"/>
              </a:spcAft>
              <a:buSzPts val="2300"/>
              <a:buChar char="–"/>
            </a:pPr>
            <a:r>
              <a:rPr lang="en-US" sz="2300"/>
              <a:t>Sample Dimensions</a:t>
            </a:r>
            <a:endParaRPr sz="2300"/>
          </a:p>
          <a:p>
            <a:pPr marL="457200" lvl="0" indent="0" algn="l" rtl="0">
              <a:spcBef>
                <a:spcPts val="0"/>
              </a:spcBef>
              <a:spcAft>
                <a:spcPts val="0"/>
              </a:spcAft>
              <a:buNone/>
            </a:pPr>
            <a:endParaRPr sz="2300"/>
          </a:p>
          <a:p>
            <a:pPr marL="457200" lvl="0" indent="0" algn="l" rtl="0">
              <a:spcBef>
                <a:spcPts val="0"/>
              </a:spcBef>
              <a:spcAft>
                <a:spcPts val="0"/>
              </a:spcAft>
              <a:buNone/>
            </a:pPr>
            <a:endParaRPr sz="2300"/>
          </a:p>
          <a:p>
            <a:pPr marL="0" lvl="0" indent="0" algn="l" rtl="0">
              <a:spcBef>
                <a:spcPts val="0"/>
              </a:spcBef>
              <a:spcAft>
                <a:spcPts val="0"/>
              </a:spcAft>
              <a:buNone/>
            </a:pPr>
            <a:endParaRPr sz="2300"/>
          </a:p>
          <a:p>
            <a:pPr marL="457200" lvl="0" indent="-374650" algn="l" rtl="0">
              <a:spcBef>
                <a:spcPts val="0"/>
              </a:spcBef>
              <a:spcAft>
                <a:spcPts val="0"/>
              </a:spcAft>
              <a:buSzPts val="2300"/>
              <a:buChar char="•"/>
            </a:pPr>
            <a:r>
              <a:rPr lang="en-US" sz="2300"/>
              <a:t>Coefficient of Variation (COV)</a:t>
            </a:r>
            <a:endParaRPr sz="2300"/>
          </a:p>
          <a:p>
            <a:pPr marL="457200" lvl="0" indent="-374650" algn="l" rtl="0">
              <a:spcBef>
                <a:spcPts val="0"/>
              </a:spcBef>
              <a:spcAft>
                <a:spcPts val="0"/>
              </a:spcAft>
              <a:buSzPts val="2300"/>
              <a:buChar char="•"/>
            </a:pPr>
            <a:r>
              <a:rPr lang="en-US" sz="2300"/>
              <a:t>Variation range</a:t>
            </a:r>
            <a:endParaRPr sz="2300"/>
          </a:p>
          <a:p>
            <a:pPr marL="457200" lvl="0" indent="-374650" algn="l" rtl="0">
              <a:spcBef>
                <a:spcPts val="0"/>
              </a:spcBef>
              <a:spcAft>
                <a:spcPts val="0"/>
              </a:spcAft>
              <a:buSzPts val="2300"/>
              <a:buChar char="•"/>
            </a:pPr>
            <a:r>
              <a:rPr lang="en-US" sz="2300">
                <a:solidFill>
                  <a:srgbClr val="333333"/>
                </a:solidFill>
                <a:highlight>
                  <a:srgbClr val="FCFCFC"/>
                </a:highlight>
              </a:rPr>
              <a:t>ANalysis Of VAriance (ANOVA)</a:t>
            </a:r>
            <a:endParaRPr sz="2300"/>
          </a:p>
        </p:txBody>
      </p:sp>
      <p:pic>
        <p:nvPicPr>
          <p:cNvPr id="462" name="Google Shape;462;g127cee21013_0_56"/>
          <p:cNvPicPr preferRelativeResize="0"/>
          <p:nvPr/>
        </p:nvPicPr>
        <p:blipFill>
          <a:blip r:embed="rId3">
            <a:alphaModFix/>
          </a:blip>
          <a:stretch>
            <a:fillRect/>
          </a:stretch>
        </p:blipFill>
        <p:spPr>
          <a:xfrm>
            <a:off x="4889100" y="1600200"/>
            <a:ext cx="4194425" cy="2409817"/>
          </a:xfrm>
          <a:prstGeom prst="rect">
            <a:avLst/>
          </a:prstGeom>
          <a:noFill/>
          <a:ln>
            <a:noFill/>
          </a:ln>
        </p:spPr>
      </p:pic>
      <p:pic>
        <p:nvPicPr>
          <p:cNvPr id="463" name="Google Shape;463;g127cee21013_0_56"/>
          <p:cNvPicPr preferRelativeResize="0"/>
          <p:nvPr/>
        </p:nvPicPr>
        <p:blipFill>
          <a:blip r:embed="rId4">
            <a:alphaModFix/>
          </a:blip>
          <a:stretch>
            <a:fillRect/>
          </a:stretch>
        </p:blipFill>
        <p:spPr>
          <a:xfrm>
            <a:off x="4869145" y="4143825"/>
            <a:ext cx="4234342" cy="71610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69" name="Google Shape;469;g125a2ab13d3_0_12"/>
          <p:cNvSpPr txBox="1">
            <a:spLocks noGrp="1"/>
          </p:cNvSpPr>
          <p:nvPr>
            <p:ph type="title"/>
          </p:nvPr>
        </p:nvSpPr>
        <p:spPr>
          <a:xfrm>
            <a:off x="457200" y="838200"/>
            <a:ext cx="8229600" cy="7161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SzPts val="1800"/>
              <a:buNone/>
            </a:pPr>
            <a:r>
              <a:rPr lang="en-US"/>
              <a:t>Performance Testing IDEAL-CT</a:t>
            </a:r>
            <a:endParaRPr/>
          </a:p>
        </p:txBody>
      </p:sp>
      <p:pic>
        <p:nvPicPr>
          <p:cNvPr id="470" name="Google Shape;470;g125a2ab13d3_0_12" descr="Ideal candidate | Roads &amp; Bridges"/>
          <p:cNvPicPr preferRelativeResize="0"/>
          <p:nvPr/>
        </p:nvPicPr>
        <p:blipFill rotWithShape="1">
          <a:blip r:embed="rId3">
            <a:alphaModFix/>
          </a:blip>
          <a:srcRect/>
          <a:stretch/>
        </p:blipFill>
        <p:spPr>
          <a:xfrm>
            <a:off x="1748225" y="1516075"/>
            <a:ext cx="5647543" cy="4722674"/>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475"/>
        <p:cNvGrpSpPr/>
        <p:nvPr/>
      </p:nvGrpSpPr>
      <p:grpSpPr>
        <a:xfrm>
          <a:off x="0" y="0"/>
          <a:ext cx="0" cy="0"/>
          <a:chOff x="0" y="0"/>
          <a:chExt cx="0" cy="0"/>
        </a:xfrm>
      </p:grpSpPr>
      <p:sp>
        <p:nvSpPr>
          <p:cNvPr id="476" name="Google Shape;476;p13"/>
          <p:cNvSpPr txBox="1"/>
          <p:nvPr/>
        </p:nvSpPr>
        <p:spPr>
          <a:xfrm>
            <a:off x="0" y="3298031"/>
            <a:ext cx="9144000" cy="490500"/>
          </a:xfrm>
          <a:prstGeom prst="rect">
            <a:avLst/>
          </a:prstGeom>
          <a:noFill/>
          <a:ln>
            <a:noFill/>
          </a:ln>
        </p:spPr>
        <p:txBody>
          <a:bodyPr spcFirstLastPara="1" wrap="square" lIns="91425" tIns="45700" rIns="91425" bIns="45700" anchor="t" anchorCtr="0">
            <a:normAutofit/>
          </a:bodyPr>
          <a:lstStyle/>
          <a:p>
            <a:pPr marL="0" marR="0" lvl="0" indent="0" algn="ctr" rtl="0">
              <a:lnSpc>
                <a:spcPct val="100000"/>
              </a:lnSpc>
              <a:spcBef>
                <a:spcPts val="0"/>
              </a:spcBef>
              <a:spcAft>
                <a:spcPts val="0"/>
              </a:spcAft>
              <a:buClr>
                <a:srgbClr val="09347A"/>
              </a:buClr>
              <a:buSzPts val="2400"/>
              <a:buFont typeface="Arial"/>
              <a:buNone/>
            </a:pPr>
            <a:r>
              <a:rPr lang="en-US" sz="2400" b="0" i="0" u="none" strike="noStrike" cap="none">
                <a:solidFill>
                  <a:srgbClr val="09347A"/>
                </a:solidFill>
                <a:latin typeface="Arial"/>
                <a:ea typeface="Arial"/>
                <a:cs typeface="Arial"/>
                <a:sym typeface="Arial"/>
              </a:rPr>
              <a:t>Preliminary Results</a:t>
            </a:r>
            <a:endParaRPr sz="2400" b="0" i="0" u="none" strike="noStrike" cap="none">
              <a:solidFill>
                <a:srgbClr val="09347A"/>
              </a:solidFill>
              <a:latin typeface="Arial"/>
              <a:ea typeface="Arial"/>
              <a:cs typeface="Arial"/>
              <a:sym typeface="Arial"/>
            </a:endParaRPr>
          </a:p>
        </p:txBody>
      </p:sp>
    </p:spTree>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Google Shape;482;g125a2ab13d3_0_19"/>
          <p:cNvSpPr txBox="1">
            <a:spLocks noGrp="1"/>
          </p:cNvSpPr>
          <p:nvPr>
            <p:ph type="title"/>
          </p:nvPr>
        </p:nvSpPr>
        <p:spPr>
          <a:xfrm>
            <a:off x="457200" y="838200"/>
            <a:ext cx="8229600" cy="7161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SzPts val="1800"/>
              <a:buNone/>
            </a:pPr>
            <a:r>
              <a:rPr lang="en-US"/>
              <a:t>Virgin/Control Mix</a:t>
            </a:r>
            <a:endParaRPr/>
          </a:p>
        </p:txBody>
      </p:sp>
      <p:sp>
        <p:nvSpPr>
          <p:cNvPr id="483" name="Google Shape;483;g125a2ab13d3_0_19"/>
          <p:cNvSpPr txBox="1">
            <a:spLocks noGrp="1"/>
          </p:cNvSpPr>
          <p:nvPr>
            <p:ph type="body" idx="1"/>
          </p:nvPr>
        </p:nvSpPr>
        <p:spPr>
          <a:xfrm>
            <a:off x="457200" y="1600200"/>
            <a:ext cx="8229600" cy="4526100"/>
          </a:xfrm>
          <a:prstGeom prst="rect">
            <a:avLst/>
          </a:prstGeom>
          <a:noFill/>
          <a:ln>
            <a:noFill/>
          </a:ln>
        </p:spPr>
        <p:txBody>
          <a:bodyPr spcFirstLastPara="1" wrap="square" lIns="91425" tIns="45700" rIns="91425" bIns="45700" anchor="t" anchorCtr="0">
            <a:normAutofit/>
          </a:bodyPr>
          <a:lstStyle/>
          <a:p>
            <a:pPr marL="457200" lvl="0" indent="-342900" algn="l" rtl="0">
              <a:lnSpc>
                <a:spcPct val="100000"/>
              </a:lnSpc>
              <a:spcBef>
                <a:spcPts val="360"/>
              </a:spcBef>
              <a:spcAft>
                <a:spcPts val="0"/>
              </a:spcAft>
              <a:buSzPts val="1800"/>
              <a:buChar char="•"/>
            </a:pPr>
            <a:r>
              <a:rPr lang="en-US" sz="2700"/>
              <a:t>HWTT:</a:t>
            </a:r>
            <a:endParaRPr sz="2700"/>
          </a:p>
          <a:p>
            <a:pPr marL="457200" lvl="0" indent="0" algn="l" rtl="0">
              <a:lnSpc>
                <a:spcPct val="100000"/>
              </a:lnSpc>
              <a:spcBef>
                <a:spcPts val="360"/>
              </a:spcBef>
              <a:spcAft>
                <a:spcPts val="0"/>
              </a:spcAft>
              <a:buNone/>
            </a:pPr>
            <a:endParaRPr sz="2700"/>
          </a:p>
          <a:p>
            <a:pPr marL="914400" lvl="0" indent="-381000" algn="l" rtl="0">
              <a:lnSpc>
                <a:spcPct val="100000"/>
              </a:lnSpc>
              <a:spcBef>
                <a:spcPts val="0"/>
              </a:spcBef>
              <a:spcAft>
                <a:spcPts val="0"/>
              </a:spcAft>
              <a:buSzPts val="2400"/>
              <a:buFont typeface="Noto Sans Symbols"/>
              <a:buChar char="-"/>
            </a:pPr>
            <a:r>
              <a:rPr lang="en-US" sz="2300"/>
              <a:t>No stripping</a:t>
            </a:r>
            <a:endParaRPr sz="2300"/>
          </a:p>
          <a:p>
            <a:pPr marL="914400" lvl="0" indent="-381000" algn="l" rtl="0">
              <a:lnSpc>
                <a:spcPct val="100000"/>
              </a:lnSpc>
              <a:spcBef>
                <a:spcPts val="0"/>
              </a:spcBef>
              <a:spcAft>
                <a:spcPts val="0"/>
              </a:spcAft>
              <a:buSzPts val="2400"/>
              <a:buFont typeface="Noto Sans Symbols"/>
              <a:buChar char="-"/>
            </a:pPr>
            <a:r>
              <a:rPr lang="en-US" sz="2300"/>
              <a:t>Under 4mm rut depth</a:t>
            </a:r>
            <a:endParaRPr sz="2300"/>
          </a:p>
          <a:p>
            <a:pPr marL="914400" lvl="0" indent="-381000" algn="l" rtl="0">
              <a:lnSpc>
                <a:spcPct val="100000"/>
              </a:lnSpc>
              <a:spcBef>
                <a:spcPts val="0"/>
              </a:spcBef>
              <a:spcAft>
                <a:spcPts val="0"/>
              </a:spcAft>
              <a:buSzPts val="2400"/>
              <a:buFont typeface="Noto Sans Symbols"/>
              <a:buChar char="-"/>
            </a:pPr>
            <a:r>
              <a:rPr lang="en-US" sz="2300"/>
              <a:t>Consistent results</a:t>
            </a:r>
            <a:endParaRPr sz="2300"/>
          </a:p>
        </p:txBody>
      </p:sp>
      <p:pic>
        <p:nvPicPr>
          <p:cNvPr id="484" name="Google Shape;484;g125a2ab13d3_0_19"/>
          <p:cNvPicPr preferRelativeResize="0"/>
          <p:nvPr/>
        </p:nvPicPr>
        <p:blipFill rotWithShape="1">
          <a:blip r:embed="rId3">
            <a:alphaModFix/>
          </a:blip>
          <a:srcRect/>
          <a:stretch/>
        </p:blipFill>
        <p:spPr>
          <a:xfrm>
            <a:off x="4572000" y="2209951"/>
            <a:ext cx="4400450" cy="3881148"/>
          </a:xfrm>
          <a:prstGeom prst="rect">
            <a:avLst/>
          </a:prstGeom>
          <a:noFill/>
          <a:ln>
            <a:noFill/>
          </a:ln>
        </p:spPr>
      </p:pic>
      <p:pic>
        <p:nvPicPr>
          <p:cNvPr id="485" name="Google Shape;485;g125a2ab13d3_0_19"/>
          <p:cNvPicPr preferRelativeResize="0"/>
          <p:nvPr/>
        </p:nvPicPr>
        <p:blipFill rotWithShape="1">
          <a:blip r:embed="rId4">
            <a:alphaModFix/>
          </a:blip>
          <a:srcRect b="27530"/>
          <a:stretch/>
        </p:blipFill>
        <p:spPr>
          <a:xfrm>
            <a:off x="971551" y="3848100"/>
            <a:ext cx="3065938" cy="1918425"/>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490"/>
        <p:cNvGrpSpPr/>
        <p:nvPr/>
      </p:nvGrpSpPr>
      <p:grpSpPr>
        <a:xfrm>
          <a:off x="0" y="0"/>
          <a:ext cx="0" cy="0"/>
          <a:chOff x="0" y="0"/>
          <a:chExt cx="0" cy="0"/>
        </a:xfrm>
      </p:grpSpPr>
      <p:sp>
        <p:nvSpPr>
          <p:cNvPr id="491" name="Google Shape;491;g125a2ab13d3_0_27"/>
          <p:cNvSpPr txBox="1">
            <a:spLocks noGrp="1"/>
          </p:cNvSpPr>
          <p:nvPr>
            <p:ph type="title"/>
          </p:nvPr>
        </p:nvSpPr>
        <p:spPr>
          <a:xfrm>
            <a:off x="457200" y="838200"/>
            <a:ext cx="8229600" cy="7161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SzPts val="1800"/>
              <a:buNone/>
            </a:pPr>
            <a:r>
              <a:rPr lang="en-US"/>
              <a:t>Virgin/Control Mix Cont.</a:t>
            </a:r>
            <a:endParaRPr/>
          </a:p>
        </p:txBody>
      </p:sp>
      <p:sp>
        <p:nvSpPr>
          <p:cNvPr id="492" name="Google Shape;492;g125a2ab13d3_0_27"/>
          <p:cNvSpPr txBox="1">
            <a:spLocks noGrp="1"/>
          </p:cNvSpPr>
          <p:nvPr>
            <p:ph type="body" idx="1"/>
          </p:nvPr>
        </p:nvSpPr>
        <p:spPr>
          <a:xfrm>
            <a:off x="275600" y="1600075"/>
            <a:ext cx="8229600" cy="4526100"/>
          </a:xfrm>
          <a:prstGeom prst="rect">
            <a:avLst/>
          </a:prstGeom>
          <a:noFill/>
          <a:ln>
            <a:noFill/>
          </a:ln>
        </p:spPr>
        <p:txBody>
          <a:bodyPr spcFirstLastPara="1" wrap="square" lIns="91425" tIns="45700" rIns="91425" bIns="45700" anchor="t" anchorCtr="0">
            <a:normAutofit/>
          </a:bodyPr>
          <a:lstStyle/>
          <a:p>
            <a:pPr marL="533400" lvl="0" indent="-457200" algn="l" rtl="0">
              <a:lnSpc>
                <a:spcPct val="100000"/>
              </a:lnSpc>
              <a:spcBef>
                <a:spcPts val="480"/>
              </a:spcBef>
              <a:spcAft>
                <a:spcPts val="0"/>
              </a:spcAft>
              <a:buSzPts val="2400"/>
              <a:buChar char="•"/>
            </a:pPr>
            <a:r>
              <a:rPr lang="en-US" sz="2700"/>
              <a:t>IDEAL-CT</a:t>
            </a:r>
            <a:endParaRPr sz="2700"/>
          </a:p>
          <a:p>
            <a:pPr marL="457200" lvl="0" indent="0" algn="l" rtl="0">
              <a:lnSpc>
                <a:spcPct val="100000"/>
              </a:lnSpc>
              <a:spcBef>
                <a:spcPts val="480"/>
              </a:spcBef>
              <a:spcAft>
                <a:spcPts val="0"/>
              </a:spcAft>
              <a:buNone/>
            </a:pPr>
            <a:endParaRPr sz="2700"/>
          </a:p>
          <a:p>
            <a:pPr marL="914400" lvl="1" indent="-381000" algn="l" rtl="0">
              <a:lnSpc>
                <a:spcPct val="100000"/>
              </a:lnSpc>
              <a:spcBef>
                <a:spcPts val="0"/>
              </a:spcBef>
              <a:spcAft>
                <a:spcPts val="0"/>
              </a:spcAft>
              <a:buSzPts val="2400"/>
              <a:buChar char="-"/>
            </a:pPr>
            <a:r>
              <a:rPr lang="en-US" sz="2300"/>
              <a:t>CTindex = </a:t>
            </a:r>
            <a:r>
              <a:rPr lang="en-US" sz="2300" b="1"/>
              <a:t>89.7</a:t>
            </a:r>
            <a:r>
              <a:rPr lang="en-US" sz="2300"/>
              <a:t> (avg of 3)</a:t>
            </a:r>
            <a:endParaRPr sz="2300"/>
          </a:p>
          <a:p>
            <a:pPr marL="914400" lvl="1" indent="-381000" algn="l" rtl="0">
              <a:lnSpc>
                <a:spcPct val="100000"/>
              </a:lnSpc>
              <a:spcBef>
                <a:spcPts val="0"/>
              </a:spcBef>
              <a:spcAft>
                <a:spcPts val="0"/>
              </a:spcAft>
              <a:buSzPts val="2400"/>
              <a:buChar char="-"/>
            </a:pPr>
            <a:r>
              <a:rPr lang="en-US" sz="2300"/>
              <a:t>Above current ITD spec.</a:t>
            </a:r>
            <a:endParaRPr sz="2300"/>
          </a:p>
          <a:p>
            <a:pPr marL="914400" lvl="1" indent="-381000" algn="l" rtl="0">
              <a:lnSpc>
                <a:spcPct val="100000"/>
              </a:lnSpc>
              <a:spcBef>
                <a:spcPts val="0"/>
              </a:spcBef>
              <a:spcAft>
                <a:spcPts val="0"/>
              </a:spcAft>
              <a:buSzPts val="2400"/>
              <a:buChar char="-"/>
            </a:pPr>
            <a:r>
              <a:rPr lang="en-US" sz="2300"/>
              <a:t>Good control comparison</a:t>
            </a:r>
            <a:endParaRPr sz="2300"/>
          </a:p>
          <a:p>
            <a:pPr marL="914400" lvl="1" indent="-374650" algn="l" rtl="0">
              <a:lnSpc>
                <a:spcPct val="100000"/>
              </a:lnSpc>
              <a:spcBef>
                <a:spcPts val="0"/>
              </a:spcBef>
              <a:spcAft>
                <a:spcPts val="0"/>
              </a:spcAft>
              <a:buSzPts val="2300"/>
              <a:buChar char="-"/>
            </a:pPr>
            <a:r>
              <a:rPr lang="en-US" sz="2300"/>
              <a:t>Consistent</a:t>
            </a:r>
            <a:endParaRPr sz="2300"/>
          </a:p>
          <a:p>
            <a:pPr marL="0" lvl="0" indent="0" algn="l" rtl="0">
              <a:lnSpc>
                <a:spcPct val="100000"/>
              </a:lnSpc>
              <a:spcBef>
                <a:spcPts val="360"/>
              </a:spcBef>
              <a:spcAft>
                <a:spcPts val="0"/>
              </a:spcAft>
              <a:buSzPts val="1800"/>
              <a:buNone/>
            </a:pPr>
            <a:endParaRPr/>
          </a:p>
        </p:txBody>
      </p:sp>
      <p:pic>
        <p:nvPicPr>
          <p:cNvPr id="493" name="Google Shape;493;g125a2ab13d3_0_27"/>
          <p:cNvPicPr preferRelativeResize="0"/>
          <p:nvPr/>
        </p:nvPicPr>
        <p:blipFill rotWithShape="1">
          <a:blip r:embed="rId3">
            <a:alphaModFix/>
          </a:blip>
          <a:srcRect t="11323"/>
          <a:stretch/>
        </p:blipFill>
        <p:spPr>
          <a:xfrm>
            <a:off x="4776876" y="4801600"/>
            <a:ext cx="4278196" cy="1249800"/>
          </a:xfrm>
          <a:prstGeom prst="rect">
            <a:avLst/>
          </a:prstGeom>
          <a:noFill/>
          <a:ln>
            <a:noFill/>
          </a:ln>
        </p:spPr>
      </p:pic>
      <p:pic>
        <p:nvPicPr>
          <p:cNvPr id="494" name="Google Shape;494;g125a2ab13d3_0_27"/>
          <p:cNvPicPr preferRelativeResize="0"/>
          <p:nvPr/>
        </p:nvPicPr>
        <p:blipFill rotWithShape="1">
          <a:blip r:embed="rId4">
            <a:alphaModFix/>
          </a:blip>
          <a:srcRect t="11323"/>
          <a:stretch/>
        </p:blipFill>
        <p:spPr>
          <a:xfrm>
            <a:off x="4776874" y="3238226"/>
            <a:ext cx="4278213" cy="1249800"/>
          </a:xfrm>
          <a:prstGeom prst="rect">
            <a:avLst/>
          </a:prstGeom>
          <a:noFill/>
          <a:ln>
            <a:noFill/>
          </a:ln>
        </p:spPr>
      </p:pic>
      <p:pic>
        <p:nvPicPr>
          <p:cNvPr id="495" name="Google Shape;495;g125a2ab13d3_0_27"/>
          <p:cNvPicPr preferRelativeResize="0"/>
          <p:nvPr/>
        </p:nvPicPr>
        <p:blipFill rotWithShape="1">
          <a:blip r:embed="rId5">
            <a:alphaModFix/>
          </a:blip>
          <a:srcRect t="11323"/>
          <a:stretch/>
        </p:blipFill>
        <p:spPr>
          <a:xfrm>
            <a:off x="4776875" y="1726975"/>
            <a:ext cx="4278199" cy="1249800"/>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499"/>
        <p:cNvGrpSpPr/>
        <p:nvPr/>
      </p:nvGrpSpPr>
      <p:grpSpPr>
        <a:xfrm>
          <a:off x="0" y="0"/>
          <a:ext cx="0" cy="0"/>
          <a:chOff x="0" y="0"/>
          <a:chExt cx="0" cy="0"/>
        </a:xfrm>
      </p:grpSpPr>
      <p:pic>
        <p:nvPicPr>
          <p:cNvPr id="500" name="Google Shape;500;p66"/>
          <p:cNvPicPr preferRelativeResize="0"/>
          <p:nvPr/>
        </p:nvPicPr>
        <p:blipFill rotWithShape="1">
          <a:blip r:embed="rId3">
            <a:alphaModFix/>
          </a:blip>
          <a:srcRect/>
          <a:stretch/>
        </p:blipFill>
        <p:spPr>
          <a:xfrm>
            <a:off x="365620" y="1438275"/>
            <a:ext cx="8412760" cy="4840321"/>
          </a:xfrm>
          <a:prstGeom prst="rect">
            <a:avLst/>
          </a:prstGeom>
          <a:noFill/>
          <a:ln>
            <a:noFill/>
          </a:ln>
        </p:spPr>
      </p:pic>
      <p:sp>
        <p:nvSpPr>
          <p:cNvPr id="501" name="Google Shape;501;p66"/>
          <p:cNvSpPr txBox="1">
            <a:spLocks noGrp="1"/>
          </p:cNvSpPr>
          <p:nvPr>
            <p:ph type="title"/>
          </p:nvPr>
        </p:nvSpPr>
        <p:spPr>
          <a:xfrm>
            <a:off x="457200" y="838200"/>
            <a:ext cx="8229600" cy="7161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SzPts val="1800"/>
              <a:buNone/>
            </a:pPr>
            <a:r>
              <a:rPr lang="en-US" sz="3300"/>
              <a:t>Research Schedule</a:t>
            </a:r>
            <a:endParaRPr sz="33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2718" y="817001"/>
            <a:ext cx="1828800" cy="715962"/>
          </a:xfrm>
        </p:spPr>
        <p:txBody>
          <a:bodyPr>
            <a:normAutofit/>
          </a:bodyPr>
          <a:lstStyle/>
          <a:p>
            <a:pPr algn="l"/>
            <a:r>
              <a:rPr lang="en-US" sz="2400" dirty="0">
                <a:latin typeface="Times New Roman" panose="02020603050405020304" pitchFamily="18" charset="0"/>
                <a:cs typeface="Times New Roman" panose="02020603050405020304" pitchFamily="18" charset="0"/>
              </a:rPr>
              <a:t>Introduction</a:t>
            </a:r>
          </a:p>
        </p:txBody>
      </p:sp>
      <p:sp>
        <p:nvSpPr>
          <p:cNvPr id="20" name="Content Placeholder 2">
            <a:extLst>
              <a:ext uri="{FF2B5EF4-FFF2-40B4-BE49-F238E27FC236}">
                <a16:creationId xmlns:a16="http://schemas.microsoft.com/office/drawing/2014/main" id="{104D7FC4-C85B-426B-023A-26B9DF4C9E1E}"/>
              </a:ext>
            </a:extLst>
          </p:cNvPr>
          <p:cNvSpPr txBox="1">
            <a:spLocks/>
          </p:cNvSpPr>
          <p:nvPr/>
        </p:nvSpPr>
        <p:spPr>
          <a:xfrm>
            <a:off x="561064" y="1818377"/>
            <a:ext cx="2077964" cy="473410"/>
          </a:xfrm>
          <a:prstGeom prst="rect">
            <a:avLst/>
          </a:prstGeom>
          <a:noFill/>
          <a:ln>
            <a:solidFill>
              <a:schemeClr val="tx1"/>
            </a:solidFill>
          </a:ln>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lumMod val="90000"/>
                    <a:lumOff val="10000"/>
                  </a:schemeClr>
                </a:solidFill>
                <a:latin typeface="Gotham-Book"/>
                <a:ea typeface="+mn-ea"/>
                <a:cs typeface="Gotham-Book"/>
              </a:defRPr>
            </a:lvl1pPr>
            <a:lvl2pPr marL="742950" indent="-285750" algn="l" defTabSz="914400" rtl="0" eaLnBrk="1" latinLnBrk="0" hangingPunct="1">
              <a:spcBef>
                <a:spcPct val="20000"/>
              </a:spcBef>
              <a:buFont typeface="Arial" pitchFamily="34" charset="0"/>
              <a:buChar char="–"/>
              <a:defRPr sz="2800" kern="1200" cap="none" baseline="0">
                <a:solidFill>
                  <a:schemeClr val="tx1">
                    <a:lumMod val="90000"/>
                    <a:lumOff val="10000"/>
                  </a:schemeClr>
                </a:solidFill>
                <a:latin typeface="Gotham-Book"/>
                <a:ea typeface="+mn-ea"/>
                <a:cs typeface="Gotham-Book"/>
              </a:defRPr>
            </a:lvl2pPr>
            <a:lvl3pPr marL="1143000" indent="-228600" algn="l" defTabSz="914400" rtl="0" eaLnBrk="1" latinLnBrk="0" hangingPunct="1">
              <a:spcBef>
                <a:spcPct val="20000"/>
              </a:spcBef>
              <a:buFont typeface="Arial" pitchFamily="34" charset="0"/>
              <a:buChar char="•"/>
              <a:defRPr sz="2400" kern="1200">
                <a:solidFill>
                  <a:schemeClr val="tx1">
                    <a:lumMod val="90000"/>
                    <a:lumOff val="10000"/>
                  </a:schemeClr>
                </a:solidFill>
                <a:latin typeface="Gotham-Book"/>
                <a:ea typeface="+mn-ea"/>
                <a:cs typeface="Gotham-Book"/>
              </a:defRPr>
            </a:lvl3pPr>
            <a:lvl4pPr marL="1600200" indent="-228600" algn="l" defTabSz="914400" rtl="0" eaLnBrk="1" latinLnBrk="0" hangingPunct="1">
              <a:spcBef>
                <a:spcPct val="20000"/>
              </a:spcBef>
              <a:buFont typeface="Arial" pitchFamily="34" charset="0"/>
              <a:buChar char="–"/>
              <a:defRPr sz="2000" kern="1200">
                <a:solidFill>
                  <a:schemeClr val="tx1">
                    <a:lumMod val="90000"/>
                    <a:lumOff val="10000"/>
                  </a:schemeClr>
                </a:solidFill>
                <a:latin typeface="Gotham-Book"/>
                <a:ea typeface="+mn-ea"/>
                <a:cs typeface="Gotham-Book"/>
              </a:defRPr>
            </a:lvl4pPr>
            <a:lvl5pPr marL="2057400" indent="-228600" algn="l" defTabSz="914400" rtl="0" eaLnBrk="1" latinLnBrk="0" hangingPunct="1">
              <a:spcBef>
                <a:spcPct val="20000"/>
              </a:spcBef>
              <a:buFont typeface="Arial" pitchFamily="34" charset="0"/>
              <a:buChar char="»"/>
              <a:defRPr sz="2000" kern="1200">
                <a:solidFill>
                  <a:schemeClr val="tx1">
                    <a:lumMod val="90000"/>
                    <a:lumOff val="10000"/>
                  </a:schemeClr>
                </a:solidFill>
                <a:latin typeface="Gotham-Book"/>
                <a:ea typeface="+mn-ea"/>
                <a:cs typeface="Gotham-Book"/>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buFont typeface="Arial" pitchFamily="34" charset="0"/>
              <a:buNone/>
            </a:pPr>
            <a:endParaRPr lang="en-US" sz="1000" dirty="0">
              <a:latin typeface="Times New Roman" panose="02020603050405020304" pitchFamily="18" charset="0"/>
              <a:cs typeface="Times New Roman" panose="02020603050405020304" pitchFamily="18" charset="0"/>
            </a:endParaRPr>
          </a:p>
        </p:txBody>
      </p:sp>
      <p:sp>
        <p:nvSpPr>
          <p:cNvPr id="25" name="TextBox 24">
            <a:extLst>
              <a:ext uri="{FF2B5EF4-FFF2-40B4-BE49-F238E27FC236}">
                <a16:creationId xmlns:a16="http://schemas.microsoft.com/office/drawing/2014/main" id="{28DD9F52-D3B6-6FCF-E596-D4C67F0FA9A3}"/>
              </a:ext>
            </a:extLst>
          </p:cNvPr>
          <p:cNvSpPr txBox="1"/>
          <p:nvPr/>
        </p:nvSpPr>
        <p:spPr>
          <a:xfrm>
            <a:off x="452718" y="3515646"/>
            <a:ext cx="7103955" cy="830997"/>
          </a:xfrm>
          <a:prstGeom prst="rect">
            <a:avLst/>
          </a:prstGeom>
          <a:noFill/>
        </p:spPr>
        <p:txBody>
          <a:bodyPr wrap="square" rtlCol="0">
            <a:spAutoFit/>
          </a:bodyPr>
          <a:lstStyle/>
          <a:p>
            <a:pPr marL="0" indent="0" algn="just">
              <a:buFont typeface="Arial" pitchFamily="34" charset="0"/>
              <a:buNone/>
            </a:pPr>
            <a:r>
              <a:rPr lang="en-US" sz="1600" dirty="0">
                <a:solidFill>
                  <a:schemeClr val="tx1"/>
                </a:solidFill>
                <a:latin typeface="Times New Roman" panose="02020603050405020304" pitchFamily="18" charset="0"/>
                <a:cs typeface="Times New Roman" panose="02020603050405020304" pitchFamily="18" charset="0"/>
              </a:rPr>
              <a:t>The main idea of U-Net is to replace pooling operators by </a:t>
            </a:r>
            <a:r>
              <a:rPr lang="en-US" sz="1600" dirty="0" err="1">
                <a:solidFill>
                  <a:schemeClr val="tx1"/>
                </a:solidFill>
                <a:latin typeface="Times New Roman" panose="02020603050405020304" pitchFamily="18" charset="0"/>
                <a:cs typeface="Times New Roman" panose="02020603050405020304" pitchFamily="18" charset="0"/>
              </a:rPr>
              <a:t>upsampling</a:t>
            </a:r>
            <a:r>
              <a:rPr lang="en-US" sz="1600" dirty="0">
                <a:solidFill>
                  <a:schemeClr val="tx1"/>
                </a:solidFill>
                <a:latin typeface="Times New Roman" panose="02020603050405020304" pitchFamily="18" charset="0"/>
                <a:cs typeface="Times New Roman" panose="02020603050405020304" pitchFamily="18" charset="0"/>
              </a:rPr>
              <a:t> operators to increase the output resolution. Also, it combines the high-resolution features with the </a:t>
            </a:r>
            <a:r>
              <a:rPr lang="en-US" sz="1600" dirty="0" err="1">
                <a:solidFill>
                  <a:schemeClr val="tx1"/>
                </a:solidFill>
                <a:latin typeface="Times New Roman" panose="02020603050405020304" pitchFamily="18" charset="0"/>
                <a:cs typeface="Times New Roman" panose="02020603050405020304" pitchFamily="18" charset="0"/>
              </a:rPr>
              <a:t>upsampled</a:t>
            </a:r>
            <a:r>
              <a:rPr lang="en-US" sz="1600" dirty="0">
                <a:solidFill>
                  <a:schemeClr val="tx1"/>
                </a:solidFill>
                <a:latin typeface="Times New Roman" panose="02020603050405020304" pitchFamily="18" charset="0"/>
                <a:cs typeface="Times New Roman" panose="02020603050405020304" pitchFamily="18" charset="0"/>
              </a:rPr>
              <a:t> output to learn more precise information based on small dataset.</a:t>
            </a:r>
            <a:endParaRPr lang="en-US" sz="800" dirty="0">
              <a:latin typeface="Times New Roman" panose="02020603050405020304" pitchFamily="18" charset="0"/>
              <a:cs typeface="Times New Roman" panose="02020603050405020304" pitchFamily="18" charset="0"/>
            </a:endParaRPr>
          </a:p>
        </p:txBody>
      </p:sp>
      <p:sp>
        <p:nvSpPr>
          <p:cNvPr id="26" name="TextBox 25">
            <a:extLst>
              <a:ext uri="{FF2B5EF4-FFF2-40B4-BE49-F238E27FC236}">
                <a16:creationId xmlns:a16="http://schemas.microsoft.com/office/drawing/2014/main" id="{CFABAE55-FF76-EB9A-8193-21A4E2164CD7}"/>
              </a:ext>
            </a:extLst>
          </p:cNvPr>
          <p:cNvSpPr txBox="1"/>
          <p:nvPr/>
        </p:nvSpPr>
        <p:spPr>
          <a:xfrm>
            <a:off x="452718" y="2756822"/>
            <a:ext cx="7103955" cy="646331"/>
          </a:xfrm>
          <a:prstGeom prst="rect">
            <a:avLst/>
          </a:prstGeom>
          <a:noFill/>
        </p:spPr>
        <p:txBody>
          <a:bodyPr wrap="square" rtlCol="0">
            <a:spAutoFit/>
          </a:bodyPr>
          <a:lstStyle/>
          <a:p>
            <a:pPr marL="0" indent="0" algn="just">
              <a:buFont typeface="Arial" pitchFamily="34" charset="0"/>
              <a:buNone/>
            </a:pPr>
            <a:r>
              <a:rPr lang="en-US" sz="1800" b="0" i="0" u="none" strike="noStrike" dirty="0">
                <a:solidFill>
                  <a:srgbClr val="000000"/>
                </a:solidFill>
                <a:effectLst/>
                <a:latin typeface="Times New Roman" panose="02020603050405020304" pitchFamily="18" charset="0"/>
              </a:rPr>
              <a:t>Bang, S et al.  used ResNet-152 to increase the layers in structure in purpose of increasing the accuracy of cracks identification.</a:t>
            </a:r>
            <a:endParaRPr lang="en-US" sz="800" dirty="0">
              <a:latin typeface="Times New Roman" panose="02020603050405020304" pitchFamily="18" charset="0"/>
              <a:cs typeface="Times New Roman" panose="02020603050405020304" pitchFamily="18" charset="0"/>
            </a:endParaRPr>
          </a:p>
        </p:txBody>
      </p:sp>
      <p:sp>
        <p:nvSpPr>
          <p:cNvPr id="27" name="TextBox 26">
            <a:extLst>
              <a:ext uri="{FF2B5EF4-FFF2-40B4-BE49-F238E27FC236}">
                <a16:creationId xmlns:a16="http://schemas.microsoft.com/office/drawing/2014/main" id="{EEE35A0E-1D74-46F7-8675-90893306838F}"/>
              </a:ext>
            </a:extLst>
          </p:cNvPr>
          <p:cNvSpPr txBox="1"/>
          <p:nvPr/>
        </p:nvSpPr>
        <p:spPr>
          <a:xfrm>
            <a:off x="726344" y="1870257"/>
            <a:ext cx="1762214" cy="338554"/>
          </a:xfrm>
          <a:prstGeom prst="rect">
            <a:avLst/>
          </a:prstGeom>
          <a:noFill/>
        </p:spPr>
        <p:txBody>
          <a:bodyPr wrap="square" rtlCol="0">
            <a:spAutoFit/>
          </a:bodyPr>
          <a:lstStyle/>
          <a:p>
            <a:pPr marL="0" indent="0" algn="just">
              <a:buFont typeface="Arial" pitchFamily="34" charset="0"/>
              <a:buNone/>
            </a:pPr>
            <a:r>
              <a:rPr lang="en-US" sz="1600" dirty="0">
                <a:solidFill>
                  <a:schemeClr val="tx1"/>
                </a:solidFill>
                <a:latin typeface="Times New Roman" panose="02020603050405020304" pitchFamily="18" charset="0"/>
                <a:cs typeface="Times New Roman" panose="02020603050405020304" pitchFamily="18" charset="0"/>
              </a:rPr>
              <a:t>Network Structure</a:t>
            </a:r>
            <a:endParaRPr lang="en-US" sz="800" dirty="0">
              <a:latin typeface="Times New Roman" panose="02020603050405020304" pitchFamily="18" charset="0"/>
              <a:cs typeface="Times New Roman" panose="02020603050405020304" pitchFamily="18" charset="0"/>
            </a:endParaRPr>
          </a:p>
        </p:txBody>
      </p:sp>
      <p:sp>
        <p:nvSpPr>
          <p:cNvPr id="29" name="TextBox 28">
            <a:extLst>
              <a:ext uri="{FF2B5EF4-FFF2-40B4-BE49-F238E27FC236}">
                <a16:creationId xmlns:a16="http://schemas.microsoft.com/office/drawing/2014/main" id="{9C68879C-8FD9-3567-CD08-9DD21F348E5A}"/>
              </a:ext>
            </a:extLst>
          </p:cNvPr>
          <p:cNvSpPr txBox="1"/>
          <p:nvPr/>
        </p:nvSpPr>
        <p:spPr>
          <a:xfrm>
            <a:off x="8078197" y="3592591"/>
            <a:ext cx="730137" cy="338554"/>
          </a:xfrm>
          <a:prstGeom prst="rect">
            <a:avLst/>
          </a:prstGeom>
          <a:noFill/>
        </p:spPr>
        <p:txBody>
          <a:bodyPr wrap="square" rtlCol="0">
            <a:spAutoFit/>
          </a:bodyPr>
          <a:lstStyle/>
          <a:p>
            <a:pPr marL="0" indent="0" algn="just">
              <a:buFont typeface="Arial" pitchFamily="34" charset="0"/>
              <a:buNone/>
            </a:pPr>
            <a:r>
              <a:rPr lang="en-US" sz="1600" dirty="0">
                <a:solidFill>
                  <a:schemeClr val="tx1"/>
                </a:solidFill>
                <a:latin typeface="Times New Roman" panose="02020603050405020304" pitchFamily="18" charset="0"/>
                <a:cs typeface="Times New Roman" panose="02020603050405020304" pitchFamily="18" charset="0"/>
              </a:rPr>
              <a:t>U-Net</a:t>
            </a:r>
            <a:endParaRPr lang="en-US" sz="800" dirty="0">
              <a:latin typeface="Times New Roman" panose="02020603050405020304" pitchFamily="18" charset="0"/>
              <a:cs typeface="Times New Roman" panose="02020603050405020304" pitchFamily="18" charset="0"/>
            </a:endParaRPr>
          </a:p>
        </p:txBody>
      </p:sp>
      <p:sp>
        <p:nvSpPr>
          <p:cNvPr id="30" name="TextBox 29">
            <a:extLst>
              <a:ext uri="{FF2B5EF4-FFF2-40B4-BE49-F238E27FC236}">
                <a16:creationId xmlns:a16="http://schemas.microsoft.com/office/drawing/2014/main" id="{F325C977-585C-F4EE-5F77-56104E2041AF}"/>
              </a:ext>
            </a:extLst>
          </p:cNvPr>
          <p:cNvSpPr txBox="1"/>
          <p:nvPr/>
        </p:nvSpPr>
        <p:spPr>
          <a:xfrm>
            <a:off x="8078197" y="2756822"/>
            <a:ext cx="933160" cy="338554"/>
          </a:xfrm>
          <a:prstGeom prst="rect">
            <a:avLst/>
          </a:prstGeom>
          <a:noFill/>
        </p:spPr>
        <p:txBody>
          <a:bodyPr wrap="square" rtlCol="0">
            <a:spAutoFit/>
          </a:bodyPr>
          <a:lstStyle/>
          <a:p>
            <a:pPr marL="0" indent="0" algn="just">
              <a:buFont typeface="Arial" pitchFamily="34" charset="0"/>
              <a:buNone/>
            </a:pPr>
            <a:r>
              <a:rPr lang="en-US" sz="1600" dirty="0">
                <a:solidFill>
                  <a:schemeClr val="tx1"/>
                </a:solidFill>
                <a:latin typeface="Times New Roman" panose="02020603050405020304" pitchFamily="18" charset="0"/>
                <a:cs typeface="Times New Roman" panose="02020603050405020304" pitchFamily="18" charset="0"/>
              </a:rPr>
              <a:t>Resnet</a:t>
            </a:r>
            <a:endParaRPr lang="en-US" sz="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9244245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506"/>
        <p:cNvGrpSpPr/>
        <p:nvPr/>
      </p:nvGrpSpPr>
      <p:grpSpPr>
        <a:xfrm>
          <a:off x="0" y="0"/>
          <a:ext cx="0" cy="0"/>
          <a:chOff x="0" y="0"/>
          <a:chExt cx="0" cy="0"/>
        </a:xfrm>
      </p:grpSpPr>
      <p:sp>
        <p:nvSpPr>
          <p:cNvPr id="507" name="Google Shape;507;p64"/>
          <p:cNvSpPr txBox="1">
            <a:spLocks noGrp="1"/>
          </p:cNvSpPr>
          <p:nvPr>
            <p:ph type="title"/>
          </p:nvPr>
        </p:nvSpPr>
        <p:spPr>
          <a:xfrm>
            <a:off x="609600" y="2743200"/>
            <a:ext cx="8229600" cy="715962"/>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rgbClr val="09347A"/>
              </a:buClr>
              <a:buSzPts val="4000"/>
              <a:buFont typeface="Montserrat Medium"/>
              <a:buNone/>
            </a:pPr>
            <a:r>
              <a:rPr lang="en-US" sz="2400"/>
              <a:t>Questions?</a:t>
            </a:r>
            <a:endParaRPr sz="240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2718" y="817001"/>
            <a:ext cx="1828800" cy="715962"/>
          </a:xfrm>
        </p:spPr>
        <p:txBody>
          <a:bodyPr>
            <a:normAutofit/>
          </a:bodyPr>
          <a:lstStyle/>
          <a:p>
            <a:pPr algn="l"/>
            <a:r>
              <a:rPr lang="en-US" sz="2400" dirty="0">
                <a:latin typeface="Times New Roman" panose="02020603050405020304" pitchFamily="18" charset="0"/>
                <a:cs typeface="Times New Roman" panose="02020603050405020304" pitchFamily="18" charset="0"/>
              </a:rPr>
              <a:t>Introduction</a:t>
            </a:r>
          </a:p>
        </p:txBody>
      </p:sp>
      <p:sp>
        <p:nvSpPr>
          <p:cNvPr id="26" name="TextBox 25">
            <a:extLst>
              <a:ext uri="{FF2B5EF4-FFF2-40B4-BE49-F238E27FC236}">
                <a16:creationId xmlns:a16="http://schemas.microsoft.com/office/drawing/2014/main" id="{CFABAE55-FF76-EB9A-8193-21A4E2164CD7}"/>
              </a:ext>
            </a:extLst>
          </p:cNvPr>
          <p:cNvSpPr txBox="1"/>
          <p:nvPr/>
        </p:nvSpPr>
        <p:spPr>
          <a:xfrm>
            <a:off x="452718" y="1613771"/>
            <a:ext cx="8390340" cy="923330"/>
          </a:xfrm>
          <a:prstGeom prst="rect">
            <a:avLst/>
          </a:prstGeom>
          <a:noFill/>
        </p:spPr>
        <p:txBody>
          <a:bodyPr wrap="square" rtlCol="0">
            <a:spAutoFit/>
          </a:bodyPr>
          <a:lstStyle/>
          <a:p>
            <a:pPr marL="0" indent="0" algn="just">
              <a:buFont typeface="Arial" pitchFamily="34" charset="0"/>
              <a:buNone/>
            </a:pPr>
            <a:r>
              <a:rPr lang="en-US" sz="1800" b="0" i="0" u="none" strike="noStrike" dirty="0">
                <a:solidFill>
                  <a:srgbClr val="000000"/>
                </a:solidFill>
                <a:effectLst/>
                <a:latin typeface="Times New Roman" panose="02020603050405020304" pitchFamily="18" charset="0"/>
              </a:rPr>
              <a:t>This paper proposed a framework for pavement crack segmentation which contains an automated pavement crack generative adversarial network (APC-GAN) and a new pixel-level pavement crack segmentation network, AttuNet.</a:t>
            </a:r>
            <a:endParaRPr lang="en-US" sz="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213493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2718" y="817001"/>
            <a:ext cx="1828800" cy="715962"/>
          </a:xfrm>
        </p:spPr>
        <p:txBody>
          <a:bodyPr>
            <a:normAutofit/>
          </a:bodyPr>
          <a:lstStyle/>
          <a:p>
            <a:pPr algn="l"/>
            <a:r>
              <a:rPr lang="en-US" sz="2400" dirty="0">
                <a:latin typeface="Times New Roman" panose="02020603050405020304" pitchFamily="18" charset="0"/>
                <a:cs typeface="Times New Roman" panose="02020603050405020304" pitchFamily="18" charset="0"/>
              </a:rPr>
              <a:t>Data</a:t>
            </a:r>
          </a:p>
        </p:txBody>
      </p:sp>
      <p:sp>
        <p:nvSpPr>
          <p:cNvPr id="26" name="TextBox 25">
            <a:extLst>
              <a:ext uri="{FF2B5EF4-FFF2-40B4-BE49-F238E27FC236}">
                <a16:creationId xmlns:a16="http://schemas.microsoft.com/office/drawing/2014/main" id="{CFABAE55-FF76-EB9A-8193-21A4E2164CD7}"/>
              </a:ext>
            </a:extLst>
          </p:cNvPr>
          <p:cNvSpPr txBox="1"/>
          <p:nvPr/>
        </p:nvSpPr>
        <p:spPr>
          <a:xfrm>
            <a:off x="452718" y="1613771"/>
            <a:ext cx="8390340" cy="2585323"/>
          </a:xfrm>
          <a:prstGeom prst="rect">
            <a:avLst/>
          </a:prstGeom>
          <a:noFill/>
        </p:spPr>
        <p:txBody>
          <a:bodyPr wrap="square" rtlCol="0">
            <a:spAutoFit/>
          </a:bodyPr>
          <a:lstStyle/>
          <a:p>
            <a:pPr marL="0" indent="0" algn="just">
              <a:buFont typeface="Arial" pitchFamily="34" charset="0"/>
              <a:buNone/>
            </a:pPr>
            <a:r>
              <a:rPr lang="en-US" sz="1800" b="0" i="0" u="none" strike="noStrike" dirty="0">
                <a:solidFill>
                  <a:srgbClr val="000000"/>
                </a:solidFill>
                <a:effectLst/>
                <a:latin typeface="Times New Roman" panose="02020603050405020304" pitchFamily="18" charset="0"/>
              </a:rPr>
              <a:t>A </a:t>
            </a:r>
            <a:r>
              <a:rPr lang="en-US" sz="1800" b="1" i="0" u="none" strike="noStrike" dirty="0">
                <a:solidFill>
                  <a:srgbClr val="000000"/>
                </a:solidFill>
                <a:effectLst/>
                <a:latin typeface="Times New Roman" panose="02020603050405020304" pitchFamily="18" charset="0"/>
              </a:rPr>
              <a:t>DeepCrack</a:t>
            </a:r>
            <a:r>
              <a:rPr lang="en-US" sz="1800" b="0" i="0" u="none" strike="noStrike" dirty="0">
                <a:solidFill>
                  <a:srgbClr val="000000"/>
                </a:solidFill>
                <a:effectLst/>
                <a:latin typeface="Times New Roman" panose="02020603050405020304" pitchFamily="18" charset="0"/>
              </a:rPr>
              <a:t> dataset was utilized in this work to test the performance of the CNN networks. The DeepCrack dataset is an open-source dataset published in GitHub (https://</a:t>
            </a:r>
            <a:r>
              <a:rPr lang="en-US" sz="1800" b="0" i="0" u="none" strike="noStrike" dirty="0" err="1">
                <a:solidFill>
                  <a:srgbClr val="000000"/>
                </a:solidFill>
                <a:effectLst/>
                <a:latin typeface="Times New Roman" panose="02020603050405020304" pitchFamily="18" charset="0"/>
              </a:rPr>
              <a:t>github.com</a:t>
            </a:r>
            <a:r>
              <a:rPr lang="en-US" sz="1800" b="0" i="0" u="none" strike="noStrike" dirty="0">
                <a:solidFill>
                  <a:srgbClr val="000000"/>
                </a:solidFill>
                <a:effectLst/>
                <a:latin typeface="Times New Roman" panose="02020603050405020304" pitchFamily="18" charset="0"/>
              </a:rPr>
              <a:t>/</a:t>
            </a:r>
            <a:r>
              <a:rPr lang="en-US" sz="1800" b="0" i="0" u="none" strike="noStrike" dirty="0" err="1">
                <a:solidFill>
                  <a:srgbClr val="000000"/>
                </a:solidFill>
                <a:effectLst/>
                <a:latin typeface="Times New Roman" panose="02020603050405020304" pitchFamily="18" charset="0"/>
              </a:rPr>
              <a:t>yhlleo</a:t>
            </a:r>
            <a:r>
              <a:rPr lang="en-US" sz="1800" b="0" i="0" u="none" strike="noStrike" dirty="0">
                <a:solidFill>
                  <a:srgbClr val="000000"/>
                </a:solidFill>
                <a:effectLst/>
                <a:latin typeface="Times New Roman" panose="02020603050405020304" pitchFamily="18" charset="0"/>
              </a:rPr>
              <a:t>/DeepCrack). </a:t>
            </a:r>
          </a:p>
          <a:p>
            <a:pPr marL="0" indent="0" algn="just">
              <a:buFont typeface="Arial" pitchFamily="34" charset="0"/>
              <a:buNone/>
            </a:pPr>
            <a:endParaRPr lang="en-US" sz="1800" dirty="0">
              <a:latin typeface="Times New Roman" panose="02020603050405020304" pitchFamily="18" charset="0"/>
            </a:endParaRPr>
          </a:p>
          <a:p>
            <a:pPr marL="0" indent="0" algn="just">
              <a:buFont typeface="Arial" pitchFamily="34" charset="0"/>
              <a:buNone/>
            </a:pPr>
            <a:r>
              <a:rPr lang="en-US" sz="1800" b="0" i="0" u="none" strike="noStrike" dirty="0">
                <a:solidFill>
                  <a:srgbClr val="000000"/>
                </a:solidFill>
                <a:effectLst/>
                <a:latin typeface="Times New Roman" panose="02020603050405020304" pitchFamily="18" charset="0"/>
              </a:rPr>
              <a:t>This dataset consists of 537 RGB crack images with manually annotated segmentations. The image has a resolution of 544 * 384 pixels. </a:t>
            </a:r>
          </a:p>
          <a:p>
            <a:pPr marL="0" indent="0" algn="just">
              <a:buFont typeface="Arial" pitchFamily="34" charset="0"/>
              <a:buNone/>
            </a:pPr>
            <a:r>
              <a:rPr lang="en-US" sz="1800" b="0" i="0" u="none" strike="noStrike" dirty="0">
                <a:solidFill>
                  <a:srgbClr val="000000"/>
                </a:solidFill>
                <a:effectLst/>
                <a:latin typeface="Times New Roman" panose="02020603050405020304" pitchFamily="18" charset="0"/>
              </a:rPr>
              <a:t>The images are divided into two subsets: </a:t>
            </a:r>
          </a:p>
          <a:p>
            <a:pPr marL="285750" indent="-285750" algn="just">
              <a:buFont typeface="Wingdings" pitchFamily="2" charset="2"/>
              <a:buChar char="Ø"/>
            </a:pPr>
            <a:r>
              <a:rPr lang="en-US" sz="1800" b="0" i="0" u="none" strike="noStrike" dirty="0">
                <a:solidFill>
                  <a:srgbClr val="000000"/>
                </a:solidFill>
                <a:effectLst/>
                <a:latin typeface="Times New Roman" panose="02020603050405020304" pitchFamily="18" charset="0"/>
              </a:rPr>
              <a:t>300 images for training </a:t>
            </a:r>
          </a:p>
          <a:p>
            <a:pPr marL="285750" indent="-285750" algn="just">
              <a:buFont typeface="Wingdings" pitchFamily="2" charset="2"/>
              <a:buChar char="Ø"/>
            </a:pPr>
            <a:r>
              <a:rPr lang="en-US" sz="1800" b="0" i="0" u="none" strike="noStrike" dirty="0">
                <a:solidFill>
                  <a:srgbClr val="000000"/>
                </a:solidFill>
                <a:effectLst/>
                <a:latin typeface="Times New Roman" panose="02020603050405020304" pitchFamily="18" charset="0"/>
              </a:rPr>
              <a:t>237 images for testing. </a:t>
            </a:r>
          </a:p>
        </p:txBody>
      </p:sp>
    </p:spTree>
    <p:extLst>
      <p:ext uri="{BB962C8B-B14F-4D97-AF65-F5344CB8AC3E}">
        <p14:creationId xmlns:p14="http://schemas.microsoft.com/office/powerpoint/2010/main" val="35002412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2718" y="817001"/>
            <a:ext cx="1828800" cy="715962"/>
          </a:xfrm>
        </p:spPr>
        <p:txBody>
          <a:bodyPr>
            <a:normAutofit/>
          </a:bodyPr>
          <a:lstStyle/>
          <a:p>
            <a:pPr algn="l"/>
            <a:r>
              <a:rPr lang="en-US" sz="2400" dirty="0">
                <a:latin typeface="Times New Roman" panose="02020603050405020304" pitchFamily="18" charset="0"/>
                <a:cs typeface="Times New Roman" panose="02020603050405020304" pitchFamily="18" charset="0"/>
              </a:rPr>
              <a:t>APC-GAN</a:t>
            </a:r>
          </a:p>
        </p:txBody>
      </p:sp>
      <p:pic>
        <p:nvPicPr>
          <p:cNvPr id="3" name="Picture 2">
            <a:extLst>
              <a:ext uri="{FF2B5EF4-FFF2-40B4-BE49-F238E27FC236}">
                <a16:creationId xmlns:a16="http://schemas.microsoft.com/office/drawing/2014/main" id="{26964AB7-A47E-87D1-5175-ACB88AB780D6}"/>
              </a:ext>
            </a:extLst>
          </p:cNvPr>
          <p:cNvPicPr>
            <a:picLocks noChangeAspect="1"/>
          </p:cNvPicPr>
          <p:nvPr/>
        </p:nvPicPr>
        <p:blipFill>
          <a:blip r:embed="rId3"/>
          <a:stretch>
            <a:fillRect/>
          </a:stretch>
        </p:blipFill>
        <p:spPr>
          <a:xfrm>
            <a:off x="1934278" y="1660133"/>
            <a:ext cx="6593975" cy="4380866"/>
          </a:xfrm>
          <a:prstGeom prst="rect">
            <a:avLst/>
          </a:prstGeom>
        </p:spPr>
      </p:pic>
    </p:spTree>
    <p:extLst>
      <p:ext uri="{BB962C8B-B14F-4D97-AF65-F5344CB8AC3E}">
        <p14:creationId xmlns:p14="http://schemas.microsoft.com/office/powerpoint/2010/main" val="2421334369"/>
      </p:ext>
    </p:extLst>
  </p:cSld>
  <p:clrMapOvr>
    <a:masterClrMapping/>
  </p:clrMapOvr>
</p:sld>
</file>

<file path=ppt/theme/theme1.xml><?xml version="1.0" encoding="utf-8"?>
<a:theme xmlns:a="http://schemas.openxmlformats.org/drawingml/2006/main" name="1_blank">
  <a:themeElements>
    <a:clrScheme name="Boise State Theme">
      <a:dk1>
        <a:srgbClr val="191917"/>
      </a:dk1>
      <a:lt1>
        <a:srgbClr val="FFFFFF"/>
      </a:lt1>
      <a:dk2>
        <a:srgbClr val="09347A"/>
      </a:dk2>
      <a:lt2>
        <a:srgbClr val="F6F6F5"/>
      </a:lt2>
      <a:accent1>
        <a:srgbClr val="0169A4"/>
      </a:accent1>
      <a:accent2>
        <a:srgbClr val="F1632A"/>
      </a:accent2>
      <a:accent3>
        <a:srgbClr val="007DC3"/>
      </a:accent3>
      <a:accent4>
        <a:srgbClr val="8064A2"/>
      </a:accent4>
      <a:accent5>
        <a:srgbClr val="4BACC6"/>
      </a:accent5>
      <a:accent6>
        <a:srgbClr val="F79646"/>
      </a:accent6>
      <a:hlink>
        <a:srgbClr val="3399CC"/>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BoiseState_Presentation_Standard">
  <a:themeElements>
    <a:clrScheme name="Boise State Theme">
      <a:dk1>
        <a:srgbClr val="191917"/>
      </a:dk1>
      <a:lt1>
        <a:srgbClr val="FFFFFF"/>
      </a:lt1>
      <a:dk2>
        <a:srgbClr val="09347A"/>
      </a:dk2>
      <a:lt2>
        <a:srgbClr val="F6F6F5"/>
      </a:lt2>
      <a:accent1>
        <a:srgbClr val="0169A4"/>
      </a:accent1>
      <a:accent2>
        <a:srgbClr val="F1632A"/>
      </a:accent2>
      <a:accent3>
        <a:srgbClr val="007DC3"/>
      </a:accent3>
      <a:accent4>
        <a:srgbClr val="8064A2"/>
      </a:accent4>
      <a:accent5>
        <a:srgbClr val="4BACC6"/>
      </a:accent5>
      <a:accent6>
        <a:srgbClr val="F79646"/>
      </a:accent6>
      <a:hlink>
        <a:srgbClr val="3399CC"/>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3254</TotalTime>
  <Words>5143</Words>
  <Application>Microsoft Macintosh PowerPoint</Application>
  <PresentationFormat>On-screen Show (4:3)</PresentationFormat>
  <Paragraphs>522</Paragraphs>
  <Slides>60</Slides>
  <Notes>60</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60</vt:i4>
      </vt:variant>
    </vt:vector>
  </HeadingPairs>
  <TitlesOfParts>
    <vt:vector size="69" baseType="lpstr">
      <vt:lpstr>Times New Roman</vt:lpstr>
      <vt:lpstr>Calibri</vt:lpstr>
      <vt:lpstr>Garamond</vt:lpstr>
      <vt:lpstr>Wingdings</vt:lpstr>
      <vt:lpstr>Noto Sans Symbols</vt:lpstr>
      <vt:lpstr>Arial</vt:lpstr>
      <vt:lpstr>Montserrat Medium</vt:lpstr>
      <vt:lpstr>1_blank</vt:lpstr>
      <vt:lpstr>BoiseState_Presentation_Standard</vt:lpstr>
      <vt:lpstr>Integrated APC-GAN and AttuNet framework for automated pavement crack pixel-level segmentation:  A new solution to small training datasets </vt:lpstr>
      <vt:lpstr>PowerPoint Presentation</vt:lpstr>
      <vt:lpstr>Introduction</vt:lpstr>
      <vt:lpstr>Introduction</vt:lpstr>
      <vt:lpstr>Introduction</vt:lpstr>
      <vt:lpstr>Introduction</vt:lpstr>
      <vt:lpstr>Introduction</vt:lpstr>
      <vt:lpstr>Data</vt:lpstr>
      <vt:lpstr>APC-GAN</vt:lpstr>
      <vt:lpstr>AttuNet</vt:lpstr>
      <vt:lpstr>AttuNet</vt:lpstr>
      <vt:lpstr>AttuNet</vt:lpstr>
      <vt:lpstr>AttuNet</vt:lpstr>
      <vt:lpstr>AttuNet</vt:lpstr>
      <vt:lpstr>AttuNet</vt:lpstr>
      <vt:lpstr>AttuNet</vt:lpstr>
      <vt:lpstr>AttuNet</vt:lpstr>
      <vt:lpstr>AttuNet</vt:lpstr>
      <vt:lpstr>AttuNet</vt:lpstr>
      <vt:lpstr>Background</vt:lpstr>
      <vt:lpstr>PowerPoint Presentation</vt:lpstr>
      <vt:lpstr>Pavement</vt:lpstr>
      <vt:lpstr>Mix Design</vt:lpstr>
      <vt:lpstr>Mix Design - SuperPave</vt:lpstr>
      <vt:lpstr>PowerPoint Presentation</vt:lpstr>
      <vt:lpstr>SuperPave Performance Grading</vt:lpstr>
      <vt:lpstr>Mix Design – BMD</vt:lpstr>
      <vt:lpstr>BMD Benefits</vt:lpstr>
      <vt:lpstr>RAP and it’s contribution</vt:lpstr>
      <vt:lpstr>Challenges and Solutions</vt:lpstr>
      <vt:lpstr>PowerPoint Presentation</vt:lpstr>
      <vt:lpstr>RAP + Rejuvenator uncertainty </vt:lpstr>
      <vt:lpstr>Current Practice</vt:lpstr>
      <vt:lpstr>Performance Testing - HWTT</vt:lpstr>
      <vt:lpstr>Performance Testing - IDEAL-CT</vt:lpstr>
      <vt:lpstr>PowerPoint Presentation</vt:lpstr>
      <vt:lpstr>Research Goals and Questions</vt:lpstr>
      <vt:lpstr>PowerPoint Presentation</vt:lpstr>
      <vt:lpstr>PowerPoint Presentation</vt:lpstr>
      <vt:lpstr>PowerPoint Presentation</vt:lpstr>
      <vt:lpstr>PowerPoint Presentation</vt:lpstr>
      <vt:lpstr>Project Scope</vt:lpstr>
      <vt:lpstr>Key Consistencies </vt:lpstr>
      <vt:lpstr>Testing matrix - Performance </vt:lpstr>
      <vt:lpstr>Asphalt Binder Blend Testing</vt:lpstr>
      <vt:lpstr>Binder Testing</vt:lpstr>
      <vt:lpstr>Phase 1 Outcomes:</vt:lpstr>
      <vt:lpstr>Next Phase</vt:lpstr>
      <vt:lpstr>PowerPoint Presentation</vt:lpstr>
      <vt:lpstr>Standards and Process</vt:lpstr>
      <vt:lpstr>Aggregate &amp; RAP Batching</vt:lpstr>
      <vt:lpstr>Sample Preparation</vt:lpstr>
      <vt:lpstr>Performance Testing HWTT</vt:lpstr>
      <vt:lpstr>Performance Testing IDEAL-CT</vt:lpstr>
      <vt:lpstr>Performance Testing IDEAL-CT</vt:lpstr>
      <vt:lpstr>PowerPoint Presentation</vt:lpstr>
      <vt:lpstr>Virgin/Control Mix</vt:lpstr>
      <vt:lpstr>Virgin/Control Mix Cont.</vt:lpstr>
      <vt:lpstr>Research Schedule</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Integrated APC-GAN and AttuNet framework for automated pavement crack pixel-level segmentation:  A new solution to small training datasets </dc:title>
  <dc:creator>Teri Williams</dc:creator>
  <cp:lastModifiedBy>Microsoft Office User</cp:lastModifiedBy>
  <cp:revision>15</cp:revision>
  <dcterms:created xsi:type="dcterms:W3CDTF">2015-02-18T20:10:19Z</dcterms:created>
  <dcterms:modified xsi:type="dcterms:W3CDTF">2022-10-25T20:54:18Z</dcterms:modified>
</cp:coreProperties>
</file>